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Amatic SC" panose="020B0604020202020204" charset="-79"/>
      <p:regular r:id="rId44"/>
      <p:bold r:id="rId45"/>
    </p:embeddedFont>
    <p:embeddedFont>
      <p:font typeface="Roboto" panose="020B0604020202020204" charset="0"/>
      <p:regular r:id="rId46"/>
      <p:bold r:id="rId47"/>
      <p:italic r:id="rId48"/>
      <p:boldItalic r:id="rId49"/>
    </p:embeddedFont>
    <p:embeddedFont>
      <p:font typeface="Source Code Pro"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AA87B4-803B-4A56-A6A2-85344422AADE}">
  <a:tblStyle styleId="{97AA87B4-803B-4A56-A6A2-85344422AA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4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466963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9520b5340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9520b5340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520b53407_0_1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9520b53407_0_1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520b53407_0_16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520b53407_0_1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520b53407_0_17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520b53407_0_1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520b53407_0_17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9520b53407_0_1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9520b53407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9520b53407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(BAKTERİ ile VİRÜS’ün farkı!!!)</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VİRÜSLE BAKTERİ FARKINI ÖRNEKLERLE ANLATMAK İSTİYORUM. BENCE ÖNEMLİ…</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BUNU LÜTFEN ÇOCUKLARINIZA BU ŞEKİLDE ÖRNEKLEYEREK ANLATIN. SADECE “ELLERİNİ YIKA” DEDİĞİNİZDE KONUNUN ÖNEMİNİ KAVRAYAMAYABİLİRLER.</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Bakteriler canlıdır. Virüs canlı değildir, ölü de değildir. “Uygun koşullarda canlanabilen” bir varlıktır.</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Bu ne demek?</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Basitçe şöyle düşünelim:</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Bakteri diyelim ki “fare” olsun.</a:t>
            </a:r>
            <a:endParaRPr sz="1050">
              <a:solidFill>
                <a:srgbClr val="626262"/>
              </a:solidFill>
              <a:highlight>
                <a:srgbClr val="FFFFFF"/>
              </a:highlight>
            </a:endParaRPr>
          </a:p>
          <a:p>
            <a:pPr marL="0" lvl="0" indent="0" algn="l" rtl="0">
              <a:lnSpc>
                <a:spcPct val="115000"/>
              </a:lnSpc>
              <a:spcBef>
                <a:spcPts val="0"/>
              </a:spcBef>
              <a:spcAft>
                <a:spcPts val="0"/>
              </a:spcAft>
              <a:buNone/>
            </a:pPr>
            <a:r>
              <a:rPr lang="tr" sz="1050">
                <a:solidFill>
                  <a:srgbClr val="626262"/>
                </a:solidFill>
                <a:highlight>
                  <a:srgbClr val="FFFFFF"/>
                </a:highlight>
              </a:rPr>
              <a:t>VİRÜS BAKTERİ FARKI</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Virüs de bir “yumurta”.</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Fare canlıdır. Yumurta canlı değildir. Ama döllenmişse, uygun sıcaklıkta, uygun sürede bekletilirse civcive dönüşür, yani bir canlı olur.</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Yine fareye, yani bakteriye dönelim:</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Fare, fare zehiri ile öldürülebilir. İşte bu “antibiyotik”.</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Fareye fare zehiri verirseniz ölür. Ama yumurtanın üstüne fare zehiri dökerseniz hiç bir şey olmaz. Yani antibiyotikler virüslere etki etmez.</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Fareyi bir kutuya kapatıp aç-susuz bırakırsanız ölür.</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Yumurtayı bir kutuya kapatsanız haftalarca bozulmadan durabilir.</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Yani eğer bağışıklık sisteminiz güçlüyse belli bir süre sonra bakteriler kendiliğinden ölecektir.</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Ama virüsler, her şeyin içinde ya da üzerinde çok uzun süre bozulmadan yumurta gibi bekleyebilir ve vücudumuza girdiği andan itibaren 4-14 gün içinde canlanır.</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Şimdi bir diş macunu reklamını hatırlamanızı istiyorum:</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İki kap sirke içine iki yumurta koyuyorlardı, birisini bilmemne marka macunla fırçalıyorlardı, diğer yumurta eriyordu ama bizim macunla fırçalanan yumurta sağlamdı, hatırladınız mı?</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İşte o deneydeki sirke, yumurtanın kabuğundaki kalsiyumu çözündürüyordu. Bizim elimizdeki virüsün kabuğunu çözündürebilen şey sirke değil “sabun”. Sabun virüsün kabuğunu eritiyor. Kabuğu eriyen virüs ölüyor. Sabunun kabuğu eritebilmesi için en az 1 dakika kabukla temas etmesi gerekiyor. Süreyi anlamak için elinizi sabunlarken, kendi adınız ile “İyi ki doğdun” şarkısının tamamını söyleyin. Süre bu. Sıvı sabunlarda süre uzuyor. En iyisi katı sabun.</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Alkol de virüsün kabuğunu çözündürüyor, ama sabundan farklı olarak; o boş kabuktan kurtulamıyorsunuz, elinize yapışık halde kalıyor. Evet, artık zararsız ama yine de elinizde virüs kabuklarıyla dolaşmak istemezsiniz. Örneğin dışarıda alkolle elinizdeki virüsü öldürdünüz, ilk fırsatta yine sabunlayın ki su kabukları da alıp götürsün.</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BUNU LÜTFEN ÇOCUKLARINIZA ÖRNEKLEYEREK ANLATIN. SADECE “ELLERİNİ YIKA” DEDİĞİNİZDE KONUNUN ÖNEMİNİ KAVRAYAMAYABİLİRLER.</a:t>
            </a:r>
            <a:endParaRPr sz="1050">
              <a:solidFill>
                <a:srgbClr val="62626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tr" sz="1050">
                <a:solidFill>
                  <a:srgbClr val="626262"/>
                </a:solidFill>
                <a:highlight>
                  <a:srgbClr val="FFFFFF"/>
                </a:highlight>
              </a:rPr>
              <a:t>Mustafa Alkan (biyolog)</a:t>
            </a:r>
            <a:endParaRPr sz="1050">
              <a:solidFill>
                <a:srgbClr val="626262"/>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520b53407_0_17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520b53407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520b53407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520b5340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520b53407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520b53407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9520b53407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9520b53407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520b53407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9520b53407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9520b53407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9520b5340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520b53407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520b53407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a:t>Ergenlik fiziksel, biyolojik ve duygusal değişikliklerin yol açtığı cinsel ve psikososyal olgunlaşma ile başlayan ve bireyin bağımsızlığı, kimlik duygusu ve sosyal üretkenliğini kazanması ile sona eren önemli bir dönemdir.</a:t>
            </a:r>
            <a:endParaRPr/>
          </a:p>
          <a:p>
            <a:pPr marL="0" lvl="0" indent="0" algn="l" rtl="0">
              <a:spcBef>
                <a:spcPts val="0"/>
              </a:spcBef>
              <a:spcAft>
                <a:spcPts val="0"/>
              </a:spcAft>
              <a:buClr>
                <a:schemeClr val="dk1"/>
              </a:buClr>
              <a:buSzPts val="1100"/>
              <a:buFont typeface="Arial"/>
              <a:buNone/>
            </a:pPr>
            <a:r>
              <a:rPr lang="tr"/>
              <a:t>■Bu dönem özgürlük ve bağımsızlık temalarının öne çıktığı ve ergenlerin aşırı kısıtlayıcı yöntemlere karşı çıkmasıyla karakterize bir dönemdir Bu açıdan salgınla ilgili uygulamaları kabullenmekte ve uyum sağlamakta zorlanabilirler Ancak bu döneme gelenler artık neden sonuç ilişkilerini anlama ve olayları irdeleme becerisi kazandıklarından salgını ve karantina uygulanma nedenlerini anlamaları daha küçük yaştakilere göre daha kolaydır ve uygun şekilde anlatıldığında işbirliği yapacaklardır.Gün içinde yalnız kalma ihtiyacı hissettiğinde kısa süreli de olsa kullanabileceği bir alan bulunması onları rahatlatacaktır.</a:t>
            </a:r>
            <a:endParaRPr/>
          </a:p>
          <a:p>
            <a:pPr marL="0" lvl="0" indent="0" algn="l" rtl="0">
              <a:spcBef>
                <a:spcPts val="0"/>
              </a:spcBef>
              <a:spcAft>
                <a:spcPts val="0"/>
              </a:spcAft>
              <a:buClr>
                <a:schemeClr val="dk1"/>
              </a:buClr>
              <a:buSzPts val="1100"/>
              <a:buFont typeface="Arial"/>
              <a:buNone/>
            </a:pPr>
            <a:r>
              <a:rPr lang="tr"/>
              <a:t>■Ergenler için ev izolasyonunun zor yanlarından biri de bu dönemdekiler için çok önemli olan sosyal çevrelerinden (okul ve arkadaşlar) uzak kalma</a:t>
            </a:r>
            <a:endParaRPr/>
          </a:p>
          <a:p>
            <a:pPr marL="0" lvl="0" indent="0" algn="l" rtl="0">
              <a:spcBef>
                <a:spcPts val="0"/>
              </a:spcBef>
              <a:spcAft>
                <a:spcPts val="0"/>
              </a:spcAft>
              <a:buClr>
                <a:schemeClr val="dk1"/>
              </a:buClr>
              <a:buSzPts val="1100"/>
              <a:buFont typeface="Arial"/>
              <a:buNone/>
            </a:pPr>
            <a:r>
              <a:rPr lang="tr"/>
              <a:t>zorunluluğudur Özellikle arkadaş ilişkilerini sürdürmek bu dönemin gelişimsel açıdan olmazsa olmazıdır Neyse ki teknolojik iletişim araçları artık evlerin bir çoğunda bulunduğundan bu soruna çözüm olabilmektedir Henüz kendi telefonu olmayan yaştakiler için de anababalar belirli saatlerde kendi telefon ya da tablet gibi iletişim araçlarının sınırlı süre içinde kullanılmasına izin vererek ergenlerin bu gereksinimlerini karşılamalıdır</a:t>
            </a:r>
            <a:endParaRPr/>
          </a:p>
          <a:p>
            <a:pPr marL="0" lvl="0" indent="0" algn="l" rtl="0">
              <a:spcBef>
                <a:spcPts val="0"/>
              </a:spcBef>
              <a:spcAft>
                <a:spcPts val="0"/>
              </a:spcAft>
              <a:buClr>
                <a:schemeClr val="dk1"/>
              </a:buClr>
              <a:buSzPts val="1100"/>
              <a:buFont typeface="Arial"/>
              <a:buNone/>
            </a:pPr>
            <a:r>
              <a:rPr lang="tr"/>
              <a:t>Bu dönemin psikolojik bir yanılsamasıyla kendilerini çok güçlü gördüklerinden ‘kendilerine hiçbir şey olmayacağı’na inanırlar Bu da onların sağlıkları ya da yaşamları açısından riskli olacak durumları fark etmelerini engeller ya da görmezden gelmelerine hatta direnmelerine yol açar Kişisel korunma araçlarını kullanmayı reddedebilirler.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9520b53407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9520b53407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520b53407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520b53407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9520b53407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9520b53407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a:t>•‘Okulda virüs kapar mıyım?’ endişesi ile okula gitmek istememe,</a:t>
            </a:r>
            <a:endParaRPr/>
          </a:p>
          <a:p>
            <a:pPr marL="0" lvl="0" indent="0" algn="l" rtl="0">
              <a:spcBef>
                <a:spcPts val="0"/>
              </a:spcBef>
              <a:spcAft>
                <a:spcPts val="0"/>
              </a:spcAft>
              <a:buClr>
                <a:schemeClr val="dk1"/>
              </a:buClr>
              <a:buSzPts val="1100"/>
              <a:buFont typeface="Arial"/>
              <a:buNone/>
            </a:pPr>
            <a:r>
              <a:rPr lang="tr"/>
              <a:t>•‘Okulda virüs kapar mıyım?’ endişesi ile arkadaşlarıyla hiç iletişim kurmama</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93e7d93a0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93e7d93a0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a:t>1. Bilgi edinin:</a:t>
            </a:r>
            <a:endParaRPr/>
          </a:p>
          <a:p>
            <a:pPr marL="0" lvl="0" indent="0" algn="l" rtl="0">
              <a:spcBef>
                <a:spcPts val="0"/>
              </a:spcBef>
              <a:spcAft>
                <a:spcPts val="0"/>
              </a:spcAft>
              <a:buClr>
                <a:schemeClr val="dk1"/>
              </a:buClr>
              <a:buSzPts val="1100"/>
              <a:buFont typeface="Arial"/>
              <a:buNone/>
            </a:pPr>
            <a:r>
              <a:rPr lang="tr"/>
              <a:t>•COVID-19 salgın süreci hakkında doğru kaynaklardan alınan bilgileri paylaşın, önemini vurgulayın.</a:t>
            </a:r>
            <a:endParaRPr/>
          </a:p>
          <a:p>
            <a:pPr marL="0" lvl="0" indent="0" algn="l" rtl="0">
              <a:spcBef>
                <a:spcPts val="0"/>
              </a:spcBef>
              <a:spcAft>
                <a:spcPts val="0"/>
              </a:spcAft>
              <a:buClr>
                <a:schemeClr val="dk1"/>
              </a:buClr>
              <a:buSzPts val="1100"/>
              <a:buFont typeface="Arial"/>
              <a:buNone/>
            </a:pPr>
            <a:r>
              <a:rPr lang="tr"/>
              <a:t>2. Dinleyin:</a:t>
            </a:r>
            <a:endParaRPr/>
          </a:p>
          <a:p>
            <a:pPr marL="0" lvl="0" indent="0" algn="l" rtl="0">
              <a:spcBef>
                <a:spcPts val="0"/>
              </a:spcBef>
              <a:spcAft>
                <a:spcPts val="0"/>
              </a:spcAft>
              <a:buClr>
                <a:schemeClr val="dk1"/>
              </a:buClr>
              <a:buSzPts val="1100"/>
              <a:buFont typeface="Arial"/>
              <a:buNone/>
            </a:pPr>
            <a:r>
              <a:rPr lang="tr"/>
              <a:t>•Yapabileceğiniz en iyi ve anlamlı şeylerden biri dinlemektir. Dinleyin ve görüşlerine saygı gösterin.</a:t>
            </a:r>
            <a:endParaRPr/>
          </a:p>
          <a:p>
            <a:pPr marL="0" lvl="0" indent="0" algn="l" rtl="0">
              <a:spcBef>
                <a:spcPts val="0"/>
              </a:spcBef>
              <a:spcAft>
                <a:spcPts val="0"/>
              </a:spcAft>
              <a:buClr>
                <a:schemeClr val="dk1"/>
              </a:buClr>
              <a:buSzPts val="1100"/>
              <a:buFont typeface="Arial"/>
              <a:buNone/>
            </a:pPr>
            <a:r>
              <a:rPr lang="tr"/>
              <a:t>3. İzin verin:</a:t>
            </a:r>
            <a:endParaRPr/>
          </a:p>
          <a:p>
            <a:pPr marL="0" lvl="0" indent="0" algn="l" rtl="0">
              <a:spcBef>
                <a:spcPts val="0"/>
              </a:spcBef>
              <a:spcAft>
                <a:spcPts val="0"/>
              </a:spcAft>
              <a:buClr>
                <a:schemeClr val="dk1"/>
              </a:buClr>
              <a:buSzPts val="1100"/>
              <a:buFont typeface="Arial"/>
              <a:buNone/>
            </a:pPr>
            <a:r>
              <a:rPr lang="tr"/>
              <a:t>•Soru sormalarına izin verin. Gerçeğe uygun, somut, içten ve kısa cevaplar verin.</a:t>
            </a:r>
            <a:endParaRPr/>
          </a:p>
          <a:p>
            <a:pPr marL="0" lvl="0" indent="0" algn="l" rtl="0">
              <a:spcBef>
                <a:spcPts val="0"/>
              </a:spcBef>
              <a:spcAft>
                <a:spcPts val="0"/>
              </a:spcAft>
              <a:buClr>
                <a:schemeClr val="dk1"/>
              </a:buClr>
              <a:buSzPts val="1100"/>
              <a:buFont typeface="Arial"/>
              <a:buNone/>
            </a:pPr>
            <a:r>
              <a:rPr lang="tr"/>
              <a:t>•Bazı çocuklar pek soru sormazlar. Soru sormaları için asla zorlamayın, sadece merak ettikleri bir şey olduğunda</a:t>
            </a:r>
            <a:endParaRPr/>
          </a:p>
          <a:p>
            <a:pPr marL="0" lvl="0" indent="0" algn="l" rtl="0">
              <a:spcBef>
                <a:spcPts val="0"/>
              </a:spcBef>
              <a:spcAft>
                <a:spcPts val="0"/>
              </a:spcAft>
              <a:buClr>
                <a:schemeClr val="dk1"/>
              </a:buClr>
              <a:buSzPts val="1100"/>
              <a:buFont typeface="Arial"/>
              <a:buNone/>
            </a:pPr>
            <a:r>
              <a:rPr lang="tr"/>
              <a:t>istedikleri zaman size sorabileceklerini söyleyin.</a:t>
            </a:r>
            <a:endParaRPr/>
          </a:p>
          <a:p>
            <a:pPr marL="0" lvl="0" indent="0" algn="l" rtl="0">
              <a:spcBef>
                <a:spcPts val="0"/>
              </a:spcBef>
              <a:spcAft>
                <a:spcPts val="0"/>
              </a:spcAft>
              <a:buClr>
                <a:schemeClr val="dk1"/>
              </a:buClr>
              <a:buSzPts val="1100"/>
              <a:buFont typeface="Arial"/>
              <a:buNone/>
            </a:pPr>
            <a:r>
              <a:rPr lang="tr"/>
              <a:t>4. Normalleştirin:</a:t>
            </a:r>
            <a:endParaRPr/>
          </a:p>
          <a:p>
            <a:pPr marL="0" lvl="0" indent="0" algn="l" rtl="0">
              <a:spcBef>
                <a:spcPts val="0"/>
              </a:spcBef>
              <a:spcAft>
                <a:spcPts val="0"/>
              </a:spcAft>
              <a:buClr>
                <a:schemeClr val="dk1"/>
              </a:buClr>
              <a:buSzPts val="1100"/>
              <a:buFont typeface="Arial"/>
              <a:buNone/>
            </a:pPr>
            <a:r>
              <a:rPr lang="tr"/>
              <a:t>• Bu süreçte özellikle çocukların stres, kaygı ve korku yaşamaları oldukça normaldir. Çünkü çocuklar da hasta olup olmayacakları ya</a:t>
            </a:r>
            <a:endParaRPr/>
          </a:p>
          <a:p>
            <a:pPr marL="0" lvl="0" indent="0" algn="l" rtl="0">
              <a:spcBef>
                <a:spcPts val="0"/>
              </a:spcBef>
              <a:spcAft>
                <a:spcPts val="0"/>
              </a:spcAft>
              <a:buClr>
                <a:schemeClr val="dk1"/>
              </a:buClr>
              <a:buSzPts val="1100"/>
              <a:buFont typeface="Arial"/>
              <a:buNone/>
            </a:pPr>
            <a:r>
              <a:rPr lang="tr"/>
              <a:t>da hasta olurlarsa başlarına ne geleceği konusunda belirsizlik ve endişe yaşayabilirler.</a:t>
            </a:r>
            <a:endParaRPr/>
          </a:p>
          <a:p>
            <a:pPr marL="0" lvl="0" indent="0" algn="l" rtl="0">
              <a:spcBef>
                <a:spcPts val="0"/>
              </a:spcBef>
              <a:spcAft>
                <a:spcPts val="0"/>
              </a:spcAft>
              <a:buClr>
                <a:schemeClr val="dk1"/>
              </a:buClr>
              <a:buSzPts val="1100"/>
              <a:buFont typeface="Arial"/>
              <a:buNone/>
            </a:pPr>
            <a:r>
              <a:rPr lang="tr"/>
              <a:t>• Bu noktada çocukların yetişkinlere göre daha az hastalandıklarını ya da hastalığı daha hızlı atlatabildiklerini söyleyin.</a:t>
            </a:r>
            <a:endParaRPr/>
          </a:p>
          <a:p>
            <a:pPr marL="0" lvl="0" indent="0" algn="l" rtl="0">
              <a:spcBef>
                <a:spcPts val="0"/>
              </a:spcBef>
              <a:spcAft>
                <a:spcPts val="0"/>
              </a:spcAft>
              <a:buClr>
                <a:schemeClr val="dk1"/>
              </a:buClr>
              <a:buSzPts val="1100"/>
              <a:buFont typeface="Arial"/>
              <a:buNone/>
            </a:pPr>
            <a:r>
              <a:rPr lang="tr"/>
              <a:t>• Yaşanan stres, kaygı, korku ya da üzüntü gibi duyguların normal olduğunu anlatın.</a:t>
            </a:r>
            <a:endParaRPr/>
          </a:p>
          <a:p>
            <a:pPr marL="0" lvl="0" indent="0" algn="l" rtl="0">
              <a:spcBef>
                <a:spcPts val="0"/>
              </a:spcBef>
              <a:spcAft>
                <a:spcPts val="0"/>
              </a:spcAft>
              <a:buClr>
                <a:schemeClr val="dk1"/>
              </a:buClr>
              <a:buSzPts val="1100"/>
              <a:buFont typeface="Arial"/>
              <a:buNone/>
            </a:pPr>
            <a:r>
              <a:rPr lang="tr"/>
              <a:t>• Onlara üzgün ya da stresli hissetmenin ya da korkmanın yanlış olmadığını söyleyin.</a:t>
            </a:r>
            <a:endParaRPr/>
          </a:p>
          <a:p>
            <a:pPr marL="0" lvl="0" indent="0" algn="l" rtl="0">
              <a:spcBef>
                <a:spcPts val="0"/>
              </a:spcBef>
              <a:spcAft>
                <a:spcPts val="0"/>
              </a:spcAft>
              <a:buClr>
                <a:schemeClr val="dk1"/>
              </a:buClr>
              <a:buSzPts val="1100"/>
              <a:buFont typeface="Arial"/>
              <a:buNone/>
            </a:pPr>
            <a:r>
              <a:rPr lang="tr"/>
              <a:t>• Bu stresli dönemin ve yaşadıkları duyguların geçici olduğunu, yaşamın bir süre sonra normale döneceğini belirtin.</a:t>
            </a:r>
            <a:endParaRPr/>
          </a:p>
          <a:p>
            <a:pPr marL="0" lvl="0" indent="0" algn="l" rtl="0">
              <a:spcBef>
                <a:spcPts val="0"/>
              </a:spcBef>
              <a:spcAft>
                <a:spcPts val="0"/>
              </a:spcAft>
              <a:buClr>
                <a:schemeClr val="dk1"/>
              </a:buClr>
              <a:buSzPts val="1100"/>
              <a:buFont typeface="Arial"/>
              <a:buNone/>
            </a:pPr>
            <a:r>
              <a:rPr lang="tr"/>
              <a:t>5. Güven verin:</a:t>
            </a:r>
            <a:endParaRPr/>
          </a:p>
          <a:p>
            <a:pPr marL="0" lvl="0" indent="0" algn="l" rtl="0">
              <a:spcBef>
                <a:spcPts val="0"/>
              </a:spcBef>
              <a:spcAft>
                <a:spcPts val="0"/>
              </a:spcAft>
              <a:buClr>
                <a:schemeClr val="dk1"/>
              </a:buClr>
              <a:buSzPts val="1100"/>
              <a:buFont typeface="Arial"/>
              <a:buNone/>
            </a:pPr>
            <a:r>
              <a:rPr lang="tr"/>
              <a:t>•Gerekli önlemleri aldığınızı ve bundan sonra da almaya devam edeceğinizi ifade edin.</a:t>
            </a:r>
            <a:endParaRPr/>
          </a:p>
          <a:p>
            <a:pPr marL="0" lvl="0" indent="0" algn="l" rtl="0">
              <a:spcBef>
                <a:spcPts val="0"/>
              </a:spcBef>
              <a:spcAft>
                <a:spcPts val="0"/>
              </a:spcAft>
              <a:buClr>
                <a:schemeClr val="dk1"/>
              </a:buClr>
              <a:buSzPts val="1100"/>
              <a:buFont typeface="Arial"/>
              <a:buNone/>
            </a:pPr>
            <a:r>
              <a:rPr lang="tr"/>
              <a:t>•Yapabilecekleri olumlu kişisel davranışlara odaklanmaları için yardımcı olun.</a:t>
            </a:r>
            <a:endParaRPr/>
          </a:p>
          <a:p>
            <a:pPr marL="0" lvl="0" indent="0" algn="l" rtl="0">
              <a:spcBef>
                <a:spcPts val="0"/>
              </a:spcBef>
              <a:spcAft>
                <a:spcPts val="0"/>
              </a:spcAft>
              <a:buClr>
                <a:schemeClr val="dk1"/>
              </a:buClr>
              <a:buSzPts val="1100"/>
              <a:buFont typeface="Arial"/>
              <a:buNone/>
            </a:pPr>
            <a:r>
              <a:rPr lang="tr"/>
              <a:t>6. Rahatlatın:</a:t>
            </a:r>
            <a:endParaRPr/>
          </a:p>
          <a:p>
            <a:pPr marL="0" lvl="0" indent="0" algn="l" rtl="0">
              <a:spcBef>
                <a:spcPts val="0"/>
              </a:spcBef>
              <a:spcAft>
                <a:spcPts val="0"/>
              </a:spcAft>
              <a:buClr>
                <a:schemeClr val="dk1"/>
              </a:buClr>
              <a:buSzPts val="1100"/>
              <a:buFont typeface="Arial"/>
              <a:buNone/>
            </a:pPr>
            <a:r>
              <a:rPr lang="tr"/>
              <a:t>•Her zamankinden biraz daha fazla ilgi, yakınlık ve şefkat göstererek çocukların psikolojik sağlamlıklarının artmasına</a:t>
            </a:r>
            <a:endParaRPr/>
          </a:p>
          <a:p>
            <a:pPr marL="0" lvl="0" indent="0" algn="l" rtl="0">
              <a:spcBef>
                <a:spcPts val="0"/>
              </a:spcBef>
              <a:spcAft>
                <a:spcPts val="0"/>
              </a:spcAft>
              <a:buClr>
                <a:schemeClr val="dk1"/>
              </a:buClr>
              <a:buSzPts val="1100"/>
              <a:buFont typeface="Arial"/>
              <a:buNone/>
            </a:pPr>
            <a:r>
              <a:rPr lang="tr"/>
              <a:t>büyük katkı sağlayabilirsiniz.</a:t>
            </a:r>
            <a:endParaRPr/>
          </a:p>
          <a:p>
            <a:pPr marL="0" lvl="0" indent="0" algn="l" rtl="0">
              <a:spcBef>
                <a:spcPts val="0"/>
              </a:spcBef>
              <a:spcAft>
                <a:spcPts val="0"/>
              </a:spcAft>
              <a:buClr>
                <a:schemeClr val="dk1"/>
              </a:buClr>
              <a:buSzPts val="1100"/>
              <a:buFont typeface="Arial"/>
              <a:buNone/>
            </a:pPr>
            <a:r>
              <a:rPr lang="tr"/>
              <a:t>7. Koruyun:</a:t>
            </a:r>
            <a:endParaRPr/>
          </a:p>
          <a:p>
            <a:pPr marL="0" lvl="0" indent="0" algn="l" rtl="0">
              <a:spcBef>
                <a:spcPts val="0"/>
              </a:spcBef>
              <a:spcAft>
                <a:spcPts val="0"/>
              </a:spcAft>
              <a:buClr>
                <a:schemeClr val="dk1"/>
              </a:buClr>
              <a:buSzPts val="1100"/>
              <a:buFont typeface="Arial"/>
              <a:buNone/>
            </a:pPr>
            <a:r>
              <a:rPr lang="tr"/>
              <a:t>•Belirsizlik zamanlarında ani değişimler mümkün olduğunca kaçınmak önemlidir. Günlük rutin ve aktiviteleri koruyun.</a:t>
            </a:r>
            <a:endParaRPr/>
          </a:p>
          <a:p>
            <a:pPr marL="0" lvl="0" indent="0" algn="l" rtl="0">
              <a:spcBef>
                <a:spcPts val="0"/>
              </a:spcBef>
              <a:spcAft>
                <a:spcPts val="0"/>
              </a:spcAft>
              <a:buClr>
                <a:schemeClr val="dk1"/>
              </a:buClr>
              <a:buSzPts val="1100"/>
              <a:buFont typeface="Arial"/>
              <a:buNone/>
            </a:pPr>
            <a:r>
              <a:rPr lang="tr"/>
              <a:t>8. Birlikte vakit geçirin:</a:t>
            </a:r>
            <a:endParaRPr/>
          </a:p>
          <a:p>
            <a:pPr marL="0" lvl="0" indent="0" algn="l" rtl="0">
              <a:spcBef>
                <a:spcPts val="0"/>
              </a:spcBef>
              <a:spcAft>
                <a:spcPts val="0"/>
              </a:spcAft>
              <a:buClr>
                <a:schemeClr val="dk1"/>
              </a:buClr>
              <a:buSzPts val="1100"/>
              <a:buFont typeface="Arial"/>
              <a:buNone/>
            </a:pPr>
            <a:r>
              <a:rPr lang="tr"/>
              <a:t>•Psikolojik sağlamlığın korunması için onlarla birlikte hoşça vakit geçirecek aktiviteler yapmak önemli ve gereklidir. Hep beraber</a:t>
            </a:r>
            <a:endParaRPr/>
          </a:p>
          <a:p>
            <a:pPr marL="0" lvl="0" indent="0" algn="l" rtl="0">
              <a:spcBef>
                <a:spcPts val="0"/>
              </a:spcBef>
              <a:spcAft>
                <a:spcPts val="0"/>
              </a:spcAft>
              <a:buClr>
                <a:schemeClr val="dk1"/>
              </a:buClr>
              <a:buSzPts val="1100"/>
              <a:buFont typeface="Arial"/>
              <a:buNone/>
            </a:pPr>
            <a:r>
              <a:rPr lang="tr"/>
              <a:t>çeşitli oyunlar oynamak, etkinlikleri uygulamak, resim yapmak, şarkı söylemek, örnek olarak yapılabilecek etkinlikler olarak</a:t>
            </a:r>
            <a:endParaRPr/>
          </a:p>
          <a:p>
            <a:pPr marL="0" lvl="0" indent="0" algn="l" rtl="0">
              <a:spcBef>
                <a:spcPts val="0"/>
              </a:spcBef>
              <a:spcAft>
                <a:spcPts val="0"/>
              </a:spcAft>
              <a:buClr>
                <a:schemeClr val="dk1"/>
              </a:buClr>
              <a:buSzPts val="1100"/>
              <a:buFont typeface="Arial"/>
              <a:buNone/>
            </a:pPr>
            <a:r>
              <a:rPr lang="tr"/>
              <a:t>sıralanabilir.</a:t>
            </a:r>
            <a:endParaRPr/>
          </a:p>
          <a:p>
            <a:pPr marL="0" lvl="0" indent="0" algn="l" rtl="0">
              <a:spcBef>
                <a:spcPts val="0"/>
              </a:spcBef>
              <a:spcAft>
                <a:spcPts val="0"/>
              </a:spcAft>
              <a:buClr>
                <a:schemeClr val="dk1"/>
              </a:buClr>
              <a:buSzPts val="1100"/>
              <a:buFont typeface="Arial"/>
              <a:buNone/>
            </a:pPr>
            <a:r>
              <a:rPr lang="tr"/>
              <a:t>9. Sorumluluk verin:</a:t>
            </a:r>
            <a:endParaRPr/>
          </a:p>
          <a:p>
            <a:pPr marL="0" lvl="0" indent="0" algn="l" rtl="0">
              <a:spcBef>
                <a:spcPts val="0"/>
              </a:spcBef>
              <a:spcAft>
                <a:spcPts val="0"/>
              </a:spcAft>
              <a:buClr>
                <a:schemeClr val="dk1"/>
              </a:buClr>
              <a:buSzPts val="1100"/>
              <a:buFont typeface="Arial"/>
              <a:buNone/>
            </a:pPr>
            <a:r>
              <a:rPr lang="tr"/>
              <a:t>• Çocukların size ve çevrenizdekilere, alınan önlemlere uyarak, gönüllü olarak yardım etmelerine izin verin. Özellikle çocukların</a:t>
            </a:r>
            <a:endParaRPr/>
          </a:p>
          <a:p>
            <a:pPr marL="0" lvl="0" indent="0" algn="l" rtl="0">
              <a:spcBef>
                <a:spcPts val="0"/>
              </a:spcBef>
              <a:spcAft>
                <a:spcPts val="0"/>
              </a:spcAft>
              <a:buClr>
                <a:schemeClr val="dk1"/>
              </a:buClr>
              <a:buSzPts val="1100"/>
              <a:buFont typeface="Arial"/>
              <a:buNone/>
            </a:pPr>
            <a:r>
              <a:rPr lang="tr"/>
              <a:t>“her şey kontrol altında” algısının zarar görmemesi için sizin gözetiminizde yaşlarına ve gelişimlerine uygun bazı işlerde size</a:t>
            </a:r>
            <a:endParaRPr/>
          </a:p>
          <a:p>
            <a:pPr marL="0" lvl="0" indent="0" algn="l" rtl="0">
              <a:spcBef>
                <a:spcPts val="0"/>
              </a:spcBef>
              <a:spcAft>
                <a:spcPts val="0"/>
              </a:spcAft>
              <a:buClr>
                <a:schemeClr val="dk1"/>
              </a:buClr>
              <a:buSzPts val="1100"/>
              <a:buFont typeface="Arial"/>
              <a:buNone/>
            </a:pPr>
            <a:r>
              <a:rPr lang="tr"/>
              <a:t>yardımcı olmaları çok önemlidir. •Okul başarılarıyla ilgili farklılık olabileceğini göz önünde bulundurun.</a:t>
            </a:r>
            <a:endParaRPr/>
          </a:p>
          <a:p>
            <a:pPr marL="0" lvl="0" indent="0" algn="l" rtl="0">
              <a:spcBef>
                <a:spcPts val="0"/>
              </a:spcBef>
              <a:spcAft>
                <a:spcPts val="0"/>
              </a:spcAft>
              <a:buClr>
                <a:schemeClr val="dk1"/>
              </a:buClr>
              <a:buSzPts val="1100"/>
              <a:buFont typeface="Arial"/>
              <a:buNone/>
            </a:pPr>
            <a:r>
              <a:rPr lang="tr"/>
              <a:t>10. Model olun:</a:t>
            </a:r>
            <a:endParaRPr/>
          </a:p>
          <a:p>
            <a:pPr marL="0" lvl="0" indent="0" algn="l" rtl="0">
              <a:spcBef>
                <a:spcPts val="0"/>
              </a:spcBef>
              <a:spcAft>
                <a:spcPts val="0"/>
              </a:spcAft>
              <a:buClr>
                <a:schemeClr val="dk1"/>
              </a:buClr>
              <a:buSzPts val="1100"/>
              <a:buFont typeface="Arial"/>
              <a:buNone/>
            </a:pPr>
            <a:r>
              <a:rPr lang="tr"/>
              <a:t>• Kişisel öz-bakımınıza dikkat ederek, düzenli beslenmeye ve uyumaya özen göstererek, günlük rutin işlerinizi devam ettirerek,</a:t>
            </a:r>
            <a:endParaRPr/>
          </a:p>
          <a:p>
            <a:pPr marL="0" lvl="0" indent="0" algn="l" rtl="0">
              <a:spcBef>
                <a:spcPts val="0"/>
              </a:spcBef>
              <a:spcAft>
                <a:spcPts val="0"/>
              </a:spcAft>
              <a:buClr>
                <a:schemeClr val="dk1"/>
              </a:buClr>
              <a:buSzPts val="1100"/>
              <a:buFont typeface="Arial"/>
              <a:buNone/>
            </a:pPr>
            <a:r>
              <a:rPr lang="tr"/>
              <a:t>yetkililerden gelen koronavirüsten korunma ile ilgili uyarıları dikkate alarak, bu süreçte ne yapmaları ya da nasıl davranmaları</a:t>
            </a:r>
            <a:endParaRPr/>
          </a:p>
          <a:p>
            <a:pPr marL="0" lvl="0" indent="0" algn="l" rtl="0">
              <a:spcBef>
                <a:spcPts val="0"/>
              </a:spcBef>
              <a:spcAft>
                <a:spcPts val="0"/>
              </a:spcAft>
              <a:buClr>
                <a:schemeClr val="dk1"/>
              </a:buClr>
              <a:buSzPts val="1100"/>
              <a:buFont typeface="Arial"/>
              <a:buNone/>
            </a:pPr>
            <a:r>
              <a:rPr lang="tr"/>
              <a:t>gerektiği konusunda örnek olun. •Sizin bu zorlu yaşam olayıyla başarılı bir şekilde baş ettiğinizi görmek çocuklarınıza umut verir ve moral aşılar.</a:t>
            </a:r>
            <a:endParaRPr/>
          </a:p>
          <a:p>
            <a:pPr marL="0" lvl="0" indent="0" algn="l" rtl="0">
              <a:spcBef>
                <a:spcPts val="0"/>
              </a:spcBef>
              <a:spcAft>
                <a:spcPts val="0"/>
              </a:spcAft>
              <a:buClr>
                <a:schemeClr val="dk1"/>
              </a:buClr>
              <a:buSzPts val="1100"/>
              <a:buFont typeface="Arial"/>
              <a:buNone/>
            </a:pPr>
            <a:r>
              <a:rPr lang="tr"/>
              <a:t>11. Uzmana başvurun:</a:t>
            </a:r>
            <a:endParaRPr/>
          </a:p>
          <a:p>
            <a:pPr marL="0" lvl="0" indent="0" algn="l" rtl="0">
              <a:spcBef>
                <a:spcPts val="0"/>
              </a:spcBef>
              <a:spcAft>
                <a:spcPts val="0"/>
              </a:spcAft>
              <a:buClr>
                <a:schemeClr val="dk1"/>
              </a:buClr>
              <a:buSzPts val="1100"/>
              <a:buFont typeface="Arial"/>
              <a:buNone/>
            </a:pPr>
            <a:r>
              <a:rPr lang="tr"/>
              <a:t>•Önerileri uygulamanıza rağmen, öğrencilerinizden aşırı panik olma, ağlama nöbetleri, sürekli uyku sorunları ya da yoğun</a:t>
            </a:r>
            <a:endParaRPr/>
          </a:p>
          <a:p>
            <a:pPr marL="0" lvl="0" indent="0" algn="l" rtl="0">
              <a:spcBef>
                <a:spcPts val="0"/>
              </a:spcBef>
              <a:spcAft>
                <a:spcPts val="0"/>
              </a:spcAft>
              <a:buClr>
                <a:schemeClr val="dk1"/>
              </a:buClr>
              <a:buSzPts val="1100"/>
              <a:buFont typeface="Arial"/>
              <a:buNone/>
            </a:pPr>
            <a:r>
              <a:rPr lang="tr"/>
              <a:t>davranış sorunları gibi tepkiler gözlemliyorsanız, okul rehberlik servisi veya Ram ile iletişime geçerek uzman yardımına başvurun.</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3e7d93a0c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3e7d93a0c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3e7d93a0c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93e7d93a0c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93e7d93a0c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93e7d93a0c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93e7d93a0c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93e7d93a0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Çocukların ve anne babanın telefon, bilgisayar saatlerini düzenlenmesi de bu dönemde çok önemlidir. Hepimizin bildiği gibi teknoloji ile uzun süre ilgilenmek kaygıyı arttırmakta ve uyku kalitesini bozmaktadır. Sabah akşam telefona bilgisayara gömülen anne babanın çocuklarını bu zor günlerde korumaya çalışması son derece güçtür. En iyisi net bir karar alıp günün belirli saatlerinde ailece telefondan uzak kalmaktır. Elektronik araçların kaygıyı artırıcı etkisi gibi egzersiz yapmanın da anksiyeteden korunmaya yararı tartışmasız bir gerçektir. Özellikle teknoloji kısıtlaması gereken, otizm özellikleri olan çocuklarda teknolojinin artırılması çocukta gerileme ve kötüleşmeye yol açabilir. Yine bu süreç evde kalındığından problematik internet-teknoloji kullanımı olan çocuklar teknolojik bağımlılık düzeyine ilerleyebilirler. Teknoloji bağımlılığı ise geliştiğinde tedavisi çok zor olan bir durumdur.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93e7d93a0c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93e7d93a0c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520b5340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520b5340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a:t>•Salgın hastalıklar insanlık tarihi kadar eskidir.</a:t>
            </a:r>
            <a:endParaRPr/>
          </a:p>
          <a:p>
            <a:pPr marL="0" lvl="0" indent="0" algn="l" rtl="0">
              <a:spcBef>
                <a:spcPts val="0"/>
              </a:spcBef>
              <a:spcAft>
                <a:spcPts val="0"/>
              </a:spcAft>
              <a:buClr>
                <a:schemeClr val="dk1"/>
              </a:buClr>
              <a:buSzPts val="1100"/>
              <a:buFont typeface="Arial"/>
              <a:buNone/>
            </a:pPr>
            <a:r>
              <a:rPr lang="tr"/>
              <a:t>•Tarihte benzer salgın hastalık süreçleri yaşanmış ,önlemler ve sonrasında yapılan tıbbi müdahalelerle salgın hastalıklar</a:t>
            </a:r>
            <a:endParaRPr/>
          </a:p>
          <a:p>
            <a:pPr marL="0" lvl="0" indent="0" algn="l" rtl="0">
              <a:spcBef>
                <a:spcPts val="0"/>
              </a:spcBef>
              <a:spcAft>
                <a:spcPts val="0"/>
              </a:spcAft>
              <a:buClr>
                <a:schemeClr val="dk1"/>
              </a:buClr>
              <a:buSzPts val="1100"/>
              <a:buFont typeface="Arial"/>
              <a:buNone/>
            </a:pPr>
            <a:r>
              <a:rPr lang="tr"/>
              <a:t>kontrol altına alınmış ve sonlanmıştır</a:t>
            </a: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93e7d93a0c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93e7d93a0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93e7d93a0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93e7d93a0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93e7d93a0c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93e7d93a0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3e7d93a0c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3e7d93a0c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93e7d93a0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93e7d93a0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1. Medyayı sağlıklı kullanın; bilimsel, somut ve gerçekçi bilgiler edinin.</a:t>
            </a:r>
            <a:endParaRPr/>
          </a:p>
          <a:p>
            <a:pPr marL="0" lvl="0" indent="0" algn="l" rtl="0">
              <a:spcBef>
                <a:spcPts val="0"/>
              </a:spcBef>
              <a:spcAft>
                <a:spcPts val="0"/>
              </a:spcAft>
              <a:buNone/>
            </a:pPr>
            <a:r>
              <a:rPr lang="tr"/>
              <a:t> • COVID-19 ile ilgili olarak yetkili kişi, kurum ve kuruluşlardan gelen doğru bilgilere göre hareket edin. • Haberleri aralıksız ve aşırı şekilde takip etmekten, sürekli tekrarlayan görüntüleri ve tartışmaları izlemekten kaçının.</a:t>
            </a:r>
            <a:endParaRPr/>
          </a:p>
          <a:p>
            <a:pPr marL="0" lvl="0" indent="0" algn="l" rtl="0">
              <a:spcBef>
                <a:spcPts val="0"/>
              </a:spcBef>
              <a:spcAft>
                <a:spcPts val="0"/>
              </a:spcAft>
              <a:buNone/>
            </a:pPr>
            <a:r>
              <a:rPr lang="tr"/>
              <a:t>2. Korunma yöntemlerini öğrenin ve uygulayın. </a:t>
            </a:r>
            <a:endParaRPr/>
          </a:p>
          <a:p>
            <a:pPr marL="0" lvl="0" indent="0" algn="l" rtl="0">
              <a:spcBef>
                <a:spcPts val="0"/>
              </a:spcBef>
              <a:spcAft>
                <a:spcPts val="0"/>
              </a:spcAft>
              <a:buNone/>
            </a:pPr>
            <a:r>
              <a:rPr lang="tr"/>
              <a:t>•Salgın hastalık riskinden korunma yöntemlerini öğrenmek, uygulamak ve aile üyelerinin de bu sürece katılımını sağlamak kontrol algımızın gelişmesine ve kaygımızın azalmasına yardımcı olur . </a:t>
            </a:r>
            <a:endParaRPr/>
          </a:p>
          <a:p>
            <a:pPr marL="0" lvl="0" indent="0" algn="l" rtl="0">
              <a:spcBef>
                <a:spcPts val="0"/>
              </a:spcBef>
              <a:spcAft>
                <a:spcPts val="0"/>
              </a:spcAft>
              <a:buNone/>
            </a:pPr>
            <a:r>
              <a:rPr lang="tr"/>
              <a:t>3. Sağlığınızı önemseyin.</a:t>
            </a:r>
            <a:endParaRPr/>
          </a:p>
          <a:p>
            <a:pPr marL="0" lvl="0" indent="0" algn="l" rtl="0">
              <a:spcBef>
                <a:spcPts val="0"/>
              </a:spcBef>
              <a:spcAft>
                <a:spcPts val="0"/>
              </a:spcAft>
              <a:buNone/>
            </a:pPr>
            <a:r>
              <a:rPr lang="tr"/>
              <a:t>•Düzenli beslenmeye ve sağlıklı yiyecekler tüketmeye özen gösterin.•Yeterince dinlenmeye ve uyumaya çalışın. Mümkünse</a:t>
            </a:r>
            <a:endParaRPr/>
          </a:p>
          <a:p>
            <a:pPr marL="0" lvl="0" indent="0" algn="l" rtl="0">
              <a:spcBef>
                <a:spcPts val="0"/>
              </a:spcBef>
              <a:spcAft>
                <a:spcPts val="0"/>
              </a:spcAft>
              <a:buNone/>
            </a:pPr>
            <a:r>
              <a:rPr lang="tr"/>
              <a:t>spor yapın.•Fiziksel sağlık ve ruh sağlığı birbiriyle yakından ilişkilidir.</a:t>
            </a:r>
            <a:endParaRPr/>
          </a:p>
          <a:p>
            <a:pPr marL="0" lvl="0" indent="0" algn="l" rtl="0">
              <a:spcBef>
                <a:spcPts val="0"/>
              </a:spcBef>
              <a:spcAft>
                <a:spcPts val="0"/>
              </a:spcAft>
              <a:buNone/>
            </a:pPr>
            <a:r>
              <a:rPr lang="tr"/>
              <a:t>4. Düşüncelerinizi gözden geçirin.</a:t>
            </a:r>
            <a:endParaRPr/>
          </a:p>
          <a:p>
            <a:pPr marL="0" lvl="0" indent="0" algn="l" rtl="0">
              <a:spcBef>
                <a:spcPts val="0"/>
              </a:spcBef>
              <a:spcAft>
                <a:spcPts val="0"/>
              </a:spcAft>
              <a:buNone/>
            </a:pPr>
            <a:r>
              <a:rPr lang="tr"/>
              <a:t>•Yoğun stres ya da kaygı yaşadığınızı fark ettiğinizde aklınızdan geçen düşünceleri gözden geçirerek doğru, gerçekçi ve olumlu şeyler düşünmeye özen gösterin. •Örneğin, uyarılar ve öneriler doğrultusunda gerekli önlemleri alıyorum. Kendim ve sevdiklerim için olası riskleri azaltabilirim, gerektiğinde yardım isteyebilirim </a:t>
            </a:r>
            <a:endParaRPr/>
          </a:p>
          <a:p>
            <a:pPr marL="0" lvl="0" indent="0" algn="l" rtl="0">
              <a:spcBef>
                <a:spcPts val="0"/>
              </a:spcBef>
              <a:spcAft>
                <a:spcPts val="0"/>
              </a:spcAft>
              <a:buNone/>
            </a:pPr>
            <a:r>
              <a:rPr lang="tr"/>
              <a:t>5. Yaşadığınız duyguların normal ve geçici olduğunu bilin.</a:t>
            </a:r>
            <a:endParaRPr/>
          </a:p>
          <a:p>
            <a:pPr marL="0" lvl="0" indent="0" algn="l" rtl="0">
              <a:spcBef>
                <a:spcPts val="0"/>
              </a:spcBef>
              <a:spcAft>
                <a:spcPts val="0"/>
              </a:spcAft>
              <a:buNone/>
            </a:pPr>
            <a:endParaRPr/>
          </a:p>
          <a:p>
            <a:pPr marL="0" lvl="0" indent="0" algn="l" rtl="0">
              <a:spcBef>
                <a:spcPts val="0"/>
              </a:spcBef>
              <a:spcAft>
                <a:spcPts val="0"/>
              </a:spcAft>
              <a:buNone/>
            </a:pPr>
            <a:r>
              <a:rPr lang="tr"/>
              <a:t>•Başlangıçta ortaya çıkan stres, endişe, kaygı, panik, gibi duygusal tepkiler size hiç kaybolmayacakmış gibi gelebilir, ama çaba gösterdiğinizde bu duyguların geçeceğini bilmelisiniz. •Unutmayın ki, bu ve benzeri duygular anormal bir olay karşısında birçok insanın yaşayabileceği ortak duygulardır ve yaşanması oldukça normaldir.</a:t>
            </a:r>
            <a:endParaRPr/>
          </a:p>
          <a:p>
            <a:pPr marL="0" lvl="0" indent="0" algn="l" rtl="0">
              <a:spcBef>
                <a:spcPts val="0"/>
              </a:spcBef>
              <a:spcAft>
                <a:spcPts val="0"/>
              </a:spcAft>
              <a:buNone/>
            </a:pPr>
            <a:r>
              <a:rPr lang="tr"/>
              <a:t>6. Kendinize zaman ayırın.</a:t>
            </a:r>
            <a:endParaRPr/>
          </a:p>
          <a:p>
            <a:pPr marL="0" lvl="0" indent="0" algn="l" rtl="0">
              <a:spcBef>
                <a:spcPts val="0"/>
              </a:spcBef>
              <a:spcAft>
                <a:spcPts val="0"/>
              </a:spcAft>
              <a:buNone/>
            </a:pPr>
            <a:r>
              <a:rPr lang="tr"/>
              <a:t>•Zor zamanlarda sakin kalabilmek, rahatlayabilmek ya da gevşemek için yapmaktan keyif aldığınız aktiviteleri gün</a:t>
            </a:r>
            <a:endParaRPr/>
          </a:p>
          <a:p>
            <a:pPr marL="0" lvl="0" indent="0" algn="l" rtl="0">
              <a:spcBef>
                <a:spcPts val="0"/>
              </a:spcBef>
              <a:spcAft>
                <a:spcPts val="0"/>
              </a:spcAft>
              <a:buNone/>
            </a:pPr>
            <a:r>
              <a:rPr lang="tr"/>
              <a:t>içine mutlaka yerleştirin. •Kitap okumak, müzik dinlemek, sevdiklerinizle sohbet etmek, sevdiğiniz bir yemeği yapmak, spor yapmak, banyo</a:t>
            </a:r>
            <a:endParaRPr/>
          </a:p>
          <a:p>
            <a:pPr marL="0" lvl="0" indent="0" algn="l" rtl="0">
              <a:spcBef>
                <a:spcPts val="0"/>
              </a:spcBef>
              <a:spcAft>
                <a:spcPts val="0"/>
              </a:spcAft>
              <a:buNone/>
            </a:pPr>
            <a:r>
              <a:rPr lang="tr"/>
              <a:t>yapmak, hobilerinizle ilgilenmek, nefes egzersizleri yapmak gibi.</a:t>
            </a:r>
            <a:endParaRPr/>
          </a:p>
          <a:p>
            <a:pPr marL="0" lvl="0" indent="0" algn="l" rtl="0">
              <a:spcBef>
                <a:spcPts val="0"/>
              </a:spcBef>
              <a:spcAft>
                <a:spcPts val="0"/>
              </a:spcAft>
              <a:buNone/>
            </a:pPr>
            <a:r>
              <a:rPr lang="tr"/>
              <a:t>7. Sevdiklerinizle duygu ve düşüncelerinizi paylaşın, onlarla zaman geçirin.</a:t>
            </a:r>
            <a:endParaRPr/>
          </a:p>
          <a:p>
            <a:pPr marL="0" lvl="0" indent="0" algn="l" rtl="0">
              <a:spcBef>
                <a:spcPts val="0"/>
              </a:spcBef>
              <a:spcAft>
                <a:spcPts val="0"/>
              </a:spcAft>
              <a:buNone/>
            </a:pPr>
            <a:endParaRPr/>
          </a:p>
          <a:p>
            <a:pPr marL="0" lvl="0" indent="0" algn="l" rtl="0">
              <a:spcBef>
                <a:spcPts val="0"/>
              </a:spcBef>
              <a:spcAft>
                <a:spcPts val="0"/>
              </a:spcAft>
              <a:buNone/>
            </a:pPr>
            <a:r>
              <a:rPr lang="tr"/>
              <a:t>•Bu süreçte ailenizle ve sevdiklerinizle ilgilenmek, onlarla birlikte güzel vakit geçirmek oldukça yararlıdır. •Önlemler nedeniyle yüz yüze görüşme imkânı bulamasanız da telefon, e-posta, sosyal medya ya da internet üzerinden arkadaşlarınızla, yakınlarınızla ya da akrabalarınızla iletişim kurmaya devam edin.</a:t>
            </a:r>
            <a:endParaRPr/>
          </a:p>
          <a:p>
            <a:pPr marL="0" lvl="0" indent="0" algn="l" rtl="0">
              <a:spcBef>
                <a:spcPts val="0"/>
              </a:spcBef>
              <a:spcAft>
                <a:spcPts val="0"/>
              </a:spcAft>
              <a:buNone/>
            </a:pPr>
            <a:r>
              <a:rPr lang="tr"/>
              <a:t>8. Uzmana başvurun.</a:t>
            </a:r>
            <a:endParaRPr/>
          </a:p>
          <a:p>
            <a:pPr marL="0" lvl="0" indent="0" algn="l" rtl="0">
              <a:spcBef>
                <a:spcPts val="0"/>
              </a:spcBef>
              <a:spcAft>
                <a:spcPts val="0"/>
              </a:spcAft>
              <a:buNone/>
            </a:pPr>
            <a:r>
              <a:rPr lang="tr"/>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a:t>
            </a:r>
            <a:endParaRPr/>
          </a:p>
          <a:p>
            <a:pPr marL="0" lvl="0" indent="0" algn="l" rtl="0">
              <a:spcBef>
                <a:spcPts val="0"/>
              </a:spcBef>
              <a:spcAft>
                <a:spcPts val="0"/>
              </a:spcAft>
              <a:buNone/>
            </a:pPr>
            <a:r>
              <a:rPr lang="tr"/>
              <a:t>başvurun. </a:t>
            </a:r>
            <a:endParaRPr/>
          </a:p>
          <a:p>
            <a:pPr marL="0" lvl="0" indent="0" algn="l" rtl="0">
              <a:spcBef>
                <a:spcPts val="0"/>
              </a:spcBef>
              <a:spcAft>
                <a:spcPts val="0"/>
              </a:spcAft>
              <a:buNone/>
            </a:pPr>
            <a:r>
              <a:rPr lang="tr"/>
              <a:t>Ne zaman destek almalısınız?</a:t>
            </a:r>
            <a:endParaRPr/>
          </a:p>
          <a:p>
            <a:pPr marL="0" lvl="0" indent="0" algn="l" rtl="0">
              <a:spcBef>
                <a:spcPts val="0"/>
              </a:spcBef>
              <a:spcAft>
                <a:spcPts val="0"/>
              </a:spcAft>
              <a:buNone/>
            </a:pPr>
            <a:r>
              <a:rPr lang="tr"/>
              <a:t>• Stres tepkilerinde zamanla herhangi bir azalma olmuyorsa, sıklığı ve şiddeti giderek artıyorsa,</a:t>
            </a:r>
            <a:endParaRPr/>
          </a:p>
          <a:p>
            <a:pPr marL="0" lvl="0" indent="0" algn="l" rtl="0">
              <a:spcBef>
                <a:spcPts val="0"/>
              </a:spcBef>
              <a:spcAft>
                <a:spcPts val="0"/>
              </a:spcAft>
              <a:buNone/>
            </a:pPr>
            <a:r>
              <a:rPr lang="tr"/>
              <a:t>• Günlük hayatınızı (ailenizi ve işinizi) ciddi şekilde olumsuz etkiliyorsa,</a:t>
            </a:r>
            <a:endParaRPr/>
          </a:p>
          <a:p>
            <a:pPr marL="0" lvl="0" indent="0" algn="l" rtl="0">
              <a:spcBef>
                <a:spcPts val="0"/>
              </a:spcBef>
              <a:spcAft>
                <a:spcPts val="0"/>
              </a:spcAft>
              <a:buNone/>
            </a:pPr>
            <a:r>
              <a:rPr lang="tr"/>
              <a:t>• Bir nedeni olmaksızın, çok yoğun korku ve endişe yaşıyorsanız,</a:t>
            </a:r>
            <a:endParaRPr/>
          </a:p>
          <a:p>
            <a:pPr marL="0" lvl="0" indent="0" algn="l" rtl="0">
              <a:spcBef>
                <a:spcPts val="0"/>
              </a:spcBef>
              <a:spcAft>
                <a:spcPts val="0"/>
              </a:spcAft>
              <a:buNone/>
            </a:pPr>
            <a:r>
              <a:rPr lang="tr"/>
              <a:t>•Aşırı kaygı ve panik belirtileri gösteriyorsanız (nefessiz kalma, sürekli titreme ve baş dönmesi, kalp atışının sürekli hızlanması,</a:t>
            </a:r>
            <a:endParaRPr/>
          </a:p>
          <a:p>
            <a:pPr marL="0" lvl="0" indent="0" algn="l" rtl="0">
              <a:spcBef>
                <a:spcPts val="0"/>
              </a:spcBef>
              <a:spcAft>
                <a:spcPts val="0"/>
              </a:spcAft>
              <a:buNone/>
            </a:pPr>
            <a:r>
              <a:rPr lang="tr"/>
              <a:t>yüksek tansiyon, aşırı irkilme tepkileri vb.),</a:t>
            </a:r>
            <a:endParaRPr/>
          </a:p>
          <a:p>
            <a:pPr marL="0" lvl="0" indent="0" algn="l" rtl="0">
              <a:spcBef>
                <a:spcPts val="0"/>
              </a:spcBef>
              <a:spcAft>
                <a:spcPts val="0"/>
              </a:spcAft>
              <a:buNone/>
            </a:pPr>
            <a:r>
              <a:rPr lang="tr"/>
              <a:t>•Geleceğe ve sevdiklerinize dair yoğun endişe ve umutsuzluk hissediyorsanız</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93e7d93a0c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93e7d93a0c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a:t>1-Meditasyon, Nefes ve Gevşeme Egzersizi</a:t>
            </a:r>
            <a:endParaRPr/>
          </a:p>
          <a:p>
            <a:pPr marL="0" lvl="0" indent="0" algn="l" rtl="0">
              <a:spcBef>
                <a:spcPts val="0"/>
              </a:spcBef>
              <a:spcAft>
                <a:spcPts val="0"/>
              </a:spcAft>
              <a:buNone/>
            </a:pPr>
            <a:r>
              <a:rPr lang="tr"/>
              <a:t>Gözleriniz açık veya kapalı bir şekilde, sakin bir meditasyon müziği eşliğinde veya müzik olmadan nefesinize birkaç dakika odaklanabilirsiniz. Burnunuzdan alıp ağzınızdan verebilirsiniz. Nefes alıp verirken zihninizin havanın hareketini takip etmesine izin verin. Bir dakika kadar sonra nefesle ilgili daha ince ayrıntıları fark etmeye çalışın. Nefesini özelikle hissedebildiğiniz belli bir alan var mı? Eğer öyleyse, oradaki nefes hissine odaklanın. Zihniniz dalgalanırsa ve dikkatiniz dağılırsa zihninizi nazikçe nefesinize geri getirin. Burundan derin nefes alınır, nesfesin burun, yutak, gırtlak, nefes borusu, akciğerlere doluşuna dikkat edilir. Bu sırada karında şişmelidir. Bir süre nefes içerde tutulduktan sonra ağızdan nefes almadan daha yavaş ve uzun şekilde dışarı verilir. Bu süreçte karnın içinde bir balon varmışta nefes alıp verildiğinde inip şişiyormuş gibi düşünülebilir. Çünkü burada en önemli şey karnın da solunuma katılmasıdır. Derin nefes almak demek, hızlı nefes almak demek değildir. Sizden istenen hızlı nefese nefese kalmak değil, yavaş ama karnın şişeceği kadar derin nefes almanızdır. Bu nefes egzersizi aşırı kaygı, gerginlik yaşandığında yapılabilir, ayrıca bunu yaparken vücudun tümünü bir kasıp, bir bırakmak kas gerginliği ve strese iyi gelebilir. Bu sırada yere sağlam basılmalı, omuzlar mümkün olduğunca gevşek ve düşük olmalıdır.</a:t>
            </a:r>
            <a:endParaRPr/>
          </a:p>
          <a:p>
            <a:pPr marL="0" lvl="0" indent="0" algn="l" rtl="0">
              <a:spcBef>
                <a:spcPts val="0"/>
              </a:spcBef>
              <a:spcAft>
                <a:spcPts val="0"/>
              </a:spcAft>
              <a:buNone/>
            </a:pPr>
            <a:r>
              <a:rPr lang="tr"/>
              <a:t>2- Beden Taraması</a:t>
            </a:r>
            <a:endParaRPr/>
          </a:p>
          <a:p>
            <a:pPr marL="0" lvl="0" indent="0" algn="l" rtl="0">
              <a:spcBef>
                <a:spcPts val="0"/>
              </a:spcBef>
              <a:spcAft>
                <a:spcPts val="0"/>
              </a:spcAft>
              <a:buNone/>
            </a:pPr>
            <a:r>
              <a:rPr lang="tr"/>
              <a:t>Anda deneyimlenen tüm fiziksel duyumları fark etmeyi içerir. Uzanarak ya da rahat bir sandalyede oturarak yapabilirsiniz. İlk önce, derin, yavaş nefes alarak nefes alıp vermeye odaklanın. Ardından, vücudunuzu ayak parmaklarından başlayarak yukarı doğru yavaşça taramaya başlayın ve fiziksel duyumların olduğu bölgeleri hissedin. Bu duygulara dikkat edin, ancak onları yargılamayın. "Omzum gergin çünkü çok fazla endişeleniyorum" yerine "Omzumda biraz baskı hissediyorum" diyebilirsiniz. Ardından etrafınızdaki sesleri dinleyin. Duyduğunuz sesleri tanımlamamaya çalışın, onları olabildiğince dikkatlice dinleyin. Seslerdeki değişikliklerin ne kadar ince olabileceğine dikkat edin. Sıkıntı hissettiğiniz vücut bölgesine vücudunuza şefkat gösterdiğini hayal ettiğiniz elinizi koymak da rahatlatıcı olabilir.</a:t>
            </a:r>
            <a:endParaRPr/>
          </a:p>
          <a:p>
            <a:pPr marL="0" lvl="0" indent="0" algn="l" rtl="0">
              <a:spcBef>
                <a:spcPts val="0"/>
              </a:spcBef>
              <a:spcAft>
                <a:spcPts val="0"/>
              </a:spcAft>
              <a:buNone/>
            </a:pPr>
            <a:r>
              <a:rPr lang="tr"/>
              <a:t>3- Farkındalıklı yavaş yeme</a:t>
            </a:r>
            <a:endParaRPr/>
          </a:p>
          <a:p>
            <a:pPr marL="0" lvl="0" indent="0" algn="l" rtl="0">
              <a:spcBef>
                <a:spcPts val="0"/>
              </a:spcBef>
              <a:spcAft>
                <a:spcPts val="0"/>
              </a:spcAft>
              <a:buNone/>
            </a:pPr>
            <a:r>
              <a:rPr lang="tr"/>
              <a:t>Bir elma, mandalina, tarçınlı ve vanilyalı yiyecekler, kuru meyveler veya diğer meyveler kullanılabilir. İlk önce bunları ağza almadan görüntülerine ayrıca bu sırada rengine, dışarıdan kokusuna, ellerimizde yarattığı hisse odaklanılmalıdır. Daha sonra gözler kapalı iken bir ısırık alınabilir. Ağızda, dişlerinde, dilde, damakta ne olduğuna dikkat edilmelidir. Buruna nasıl bir koku çıkmaktadır. Ağız içinde sadece nasıl bir tat verdiği değil, nasıl bir temassal-dokunsal hisse yol açtığı dikkat edilmelidir. Acele edilmemelidir, tadın nasıl değiştiği, yiyeceğin nasıl bir kıvama geldiği, yarattığı yutma isteği farkedilmeli, diş ve dillerin ne yaptığına dikkat edilmelidir. Yutmak için bir dürtü olup olmadığının farkına varılmalıdır ve ardından yemek borusundan, yutaktan aşağı doğru giderken lokmanın nasıl aşağı indiği ve nasıl bir his yarattığı üzerinde durulmalıdır. Yutma tam olarak bittiğinde gene küçük bir ısırık alınmalı, yavaş yemeye, anda olmaya, o sırada sadece bu işe odaklanmaya çalışılmalıdır. Acele edilmemeli, meraklı bir şekilde tüm bu süreç gözlenmelidir. Dikkatiniz dağılabilir, aklınıza başka düşünceler gelebilir, bu normaldir kendinizi yargılamadan düşüncenizin arkadan konuşmasına izin verin, bir süre sonra arkadan gelen radyo sesi gibi azalacaktır. Düşünceleri ve duygularınızı baskılamaya çalışmak, onları düşünmemeye çalışmak tam tersine daha fazla aklınıza gelmesine yol açar. Onları gözleyin, kabül edin, onlarla boğuşmayın, tepki vermeden gökyüzündeki bulutlar, nehirdeki yapraklar gibi geçişini izleyin.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93e7d93a0c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93e7d93a0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93a0c6e87a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93a0c6e87a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tr" sz="1000">
                <a:solidFill>
                  <a:srgbClr val="666666"/>
                </a:solidFill>
                <a:latin typeface="Source Code Pro"/>
                <a:ea typeface="Source Code Pro"/>
                <a:cs typeface="Source Code Pro"/>
                <a:sym typeface="Source Code Pro"/>
              </a:rPr>
              <a:t>COVID-19 pandemi sürecinin başlamasıyla birlikte dünyadaki pek çok ülke ve bu ülkelerde yaşayan insanlar ruhsal, fiziksel, ekonomik ve duygusal yönden etkilenmiştir. Çünkü COVID-19 beklenmedik bir şekilde ortaya çıkmış, bireylerin günlük rutinlerinin bozulmasına, normal işlevselliğini kullanamamasına ve çeşitli kriz tepkilerini vermelerine neden olmuştur. Eğitim-öğretim faaliyetleri dijital araçlar kullanılarak online platformlarda sürdürülmekte, çoğu aile üyesi işlerini evden yürütmeye çalışmakta, çocukların arkadaşlarıyla olan ilişkileri kısmi olarak kesintiye uğramakta ve tüm bu koşullar nedeniyle bireylerin korku ve kaygı düzeyleri artmaktadır. Çocukların bilişsel, dilsel, bedensel ve duygusal gelişimi henüz tamamlanmadığı, psikolojik ve fizyolojik ihtiyaçlarını karşılamak için çevrelerinde yetişkinlere ihtiyaç duydukları ve bu dönemde yaşadıkları herhangi bir güçlük sonraki ergenlik, yetişkin ve yaşlılık gibi diğer gelişim dönemlerinde sorun yaşama riskleri olduğu için COVID-19 sürecinden öncelikle ve özellikle psikolojik destek sunulması ve psikolojik dayanıklılıkları arttırılması gereken grup çocuklardır</a:t>
            </a:r>
            <a:endParaRPr sz="1000">
              <a:solidFill>
                <a:srgbClr val="666666"/>
              </a:solidFill>
              <a:latin typeface="Source Code Pro"/>
              <a:ea typeface="Source Code Pro"/>
              <a:cs typeface="Source Code Pro"/>
              <a:sym typeface="Source Code Pro"/>
            </a:endParaRPr>
          </a:p>
          <a:p>
            <a:pPr marL="0" lvl="0" indent="0" algn="just" rtl="0">
              <a:lnSpc>
                <a:spcPct val="115000"/>
              </a:lnSpc>
              <a:spcBef>
                <a:spcPts val="1600"/>
              </a:spcBef>
              <a:spcAft>
                <a:spcPts val="0"/>
              </a:spcAft>
              <a:buNone/>
            </a:pPr>
            <a:r>
              <a:rPr lang="tr" sz="1000">
                <a:solidFill>
                  <a:srgbClr val="666666"/>
                </a:solidFill>
                <a:latin typeface="Source Code Pro"/>
                <a:ea typeface="Source Code Pro"/>
                <a:cs typeface="Source Code Pro"/>
                <a:sym typeface="Source Code Pro"/>
              </a:rPr>
              <a:t>OVID-19 pandemi sürecinde okullar eğitim-öğretim faaliyetlerini online platformlarda yürüttüğü ve bu nedenle çocuklar okul içi faaliyetlerini evde yaptıkları, sokağa çıkma yasağı olduğu ve akranlarıyla dışarıda  uluşamadıkları için çocuklar zamanının tamamını evde geçirmektedirler. Bu nedenle aile üyelerinin çocukların COVID-19 ile birlikte kaybettikleri güvenlik duygularını oluşturmalarına, çocuklarıyla birlikte kaliteli zaman geçirmelerine, çocuklarının sahip olmadığı bilgilere ulaştırmalarına, çocuklarının yanlış ve kaygı duymalarına neden olan bilgileri düzeltmelerine, çocukların duygularını ortaya çıkarabileceği ve baş etme becerileri kazanmalarına olanak tanıyacak ev içi ortamların oluşturulmasına, çocuklarını COVID-19 ile ilgili gereğinden fazla işitsel ve görsel uyaranlardan uzaklaştırmalarına, COVID-19 öncesi günlük rutine tekrar ulaşılmasına, çocuklarının davranışlarının kabul edilmesine ihtiyaç vardır. </a:t>
            </a:r>
            <a:endParaRPr sz="1000">
              <a:solidFill>
                <a:srgbClr val="666666"/>
              </a:solidFill>
              <a:latin typeface="Source Code Pro"/>
              <a:ea typeface="Source Code Pro"/>
              <a:cs typeface="Source Code Pro"/>
              <a:sym typeface="Source Code Pro"/>
            </a:endParaRPr>
          </a:p>
          <a:p>
            <a:pPr marL="0" lvl="0" indent="0" algn="just" rtl="0">
              <a:lnSpc>
                <a:spcPct val="115000"/>
              </a:lnSpc>
              <a:spcBef>
                <a:spcPts val="1600"/>
              </a:spcBef>
              <a:spcAft>
                <a:spcPts val="0"/>
              </a:spcAft>
              <a:buNone/>
            </a:pPr>
            <a:r>
              <a:rPr lang="tr" sz="1000">
                <a:solidFill>
                  <a:srgbClr val="666666"/>
                </a:solidFill>
                <a:latin typeface="Source Code Pro"/>
                <a:ea typeface="Source Code Pro"/>
                <a:cs typeface="Source Code Pro"/>
                <a:sym typeface="Source Code Pro"/>
              </a:rPr>
              <a:t>COVID-19’un Türkiye’de yaygınlaşmasıyla birlikte 23 Mart 2020 itibariyle COVID-19 pandemi sürecinde yüz yüze yürütülen eğitim-öğretim faaliyetleri dijital araçlarla yürütülmektedir. Bu tarihten itibaren çocuklar internet üzerinden eğitim-öğretim hizmetlerine ulaşmaktadırlar. Öğretmenler bu süreçte COVID-19 öncesinde yürüttükleri dersleri ve yaptıkları okul içi faaliyetleri onlara sunulan olanaklarla yerine getirmeye çalışmaktadır. Yapılan eğitim yüz yüze de olsa online ortamlarda da olsa öğretmenler çocukların karşılaştıkları bu zorlu yaşam olayıyla baş edebilmelerinde önemli bir rol oynamaktadır. Bu bağlamda çocukların COVID-19 salgınıyla ilgili duygu ve düşüncelerini paylaşabilecekleri, işlevsel olmayan düşüncelerini fark edebilecekleri, COVID-19 ile ilgili bilmediklerini öğrenebileceği ders içi ve ders dışı etkinlikler düzenleyebilirler. Bu noktada öğretmenler çocuğun tüm zamanını beraber geçirdiği aile üyeleriyle ve varsa çocuğun psikolojik destek aldığı ruh sağlığı çalışanlarıyla işbirliği halinde çalışmalıdır.</a:t>
            </a:r>
            <a:endParaRPr sz="1000">
              <a:solidFill>
                <a:srgbClr val="666666"/>
              </a:solidFill>
              <a:latin typeface="Source Code Pro"/>
              <a:ea typeface="Source Code Pro"/>
              <a:cs typeface="Source Code Pro"/>
              <a:sym typeface="Source Code Pro"/>
            </a:endParaRPr>
          </a:p>
          <a:p>
            <a:pPr marL="0" lvl="0" indent="0" algn="just" rtl="0">
              <a:lnSpc>
                <a:spcPct val="115000"/>
              </a:lnSpc>
              <a:spcBef>
                <a:spcPts val="1600"/>
              </a:spcBef>
              <a:spcAft>
                <a:spcPts val="1600"/>
              </a:spcAft>
              <a:buNone/>
            </a:pPr>
            <a:endParaRPr sz="1000">
              <a:solidFill>
                <a:srgbClr val="666666"/>
              </a:solidFill>
              <a:latin typeface="Source Code Pro"/>
              <a:ea typeface="Source Code Pro"/>
              <a:cs typeface="Source Code Pro"/>
              <a:sym typeface="Source Code Pr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93e7d93a0c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93e7d93a0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93e7d93a0c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93e7d93a0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520b53407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520b5340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a:solidFill>
                  <a:schemeClr val="dk1"/>
                </a:solidFill>
              </a:rPr>
              <a:t>•Salgın hastalıklar insanlık tarihi kadar eskidir.</a:t>
            </a:r>
            <a:endParaRPr>
              <a:solidFill>
                <a:schemeClr val="dk1"/>
              </a:solidFill>
            </a:endParaRPr>
          </a:p>
          <a:p>
            <a:pPr marL="0" lvl="0" indent="0" algn="l" rtl="0">
              <a:spcBef>
                <a:spcPts val="0"/>
              </a:spcBef>
              <a:spcAft>
                <a:spcPts val="0"/>
              </a:spcAft>
              <a:buClr>
                <a:schemeClr val="dk1"/>
              </a:buClr>
              <a:buSzPts val="1100"/>
              <a:buFont typeface="Arial"/>
              <a:buNone/>
            </a:pPr>
            <a:r>
              <a:rPr lang="tr">
                <a:solidFill>
                  <a:schemeClr val="dk1"/>
                </a:solidFill>
              </a:rPr>
              <a:t>•Tarihte benzer salgın hastalık süreçleri yaşanmış ,önlemler ve sonrasında yapılan tıbbi müdahalelerle salgın hastalıklar</a:t>
            </a:r>
            <a:endParaRPr>
              <a:solidFill>
                <a:schemeClr val="dk1"/>
              </a:solidFill>
            </a:endParaRPr>
          </a:p>
          <a:p>
            <a:pPr marL="0" lvl="0" indent="0" algn="l" rtl="0">
              <a:spcBef>
                <a:spcPts val="0"/>
              </a:spcBef>
              <a:spcAft>
                <a:spcPts val="0"/>
              </a:spcAft>
              <a:buNone/>
            </a:pPr>
            <a:r>
              <a:rPr lang="tr">
                <a:solidFill>
                  <a:schemeClr val="dk1"/>
                </a:solidFill>
              </a:rPr>
              <a:t>kontrol altına alınmış ve sonlanmıştır.</a:t>
            </a:r>
            <a:endParaRPr>
              <a:solidFill>
                <a:schemeClr val="dk1"/>
              </a:solidFill>
            </a:endParaRPr>
          </a:p>
          <a:p>
            <a:pPr marL="0" lvl="0" indent="0" algn="l" rtl="0">
              <a:spcBef>
                <a:spcPts val="0"/>
              </a:spcBef>
              <a:spcAft>
                <a:spcPts val="0"/>
              </a:spcAft>
              <a:buNone/>
            </a:pPr>
            <a:r>
              <a:rPr lang="tr">
                <a:solidFill>
                  <a:schemeClr val="dk1"/>
                </a:solidFill>
              </a:rPr>
              <a:t>SALGIN HASTALIKLAR</a:t>
            </a:r>
            <a:endParaRPr>
              <a:solidFill>
                <a:schemeClr val="dk1"/>
              </a:solidFill>
            </a:endParaRPr>
          </a:p>
          <a:p>
            <a:pPr marL="0" lvl="0" indent="0" algn="l" rtl="0">
              <a:spcBef>
                <a:spcPts val="0"/>
              </a:spcBef>
              <a:spcAft>
                <a:spcPts val="0"/>
              </a:spcAft>
              <a:buClr>
                <a:schemeClr val="dk1"/>
              </a:buClr>
              <a:buSzPts val="1100"/>
              <a:buFont typeface="Arial"/>
              <a:buNone/>
            </a:pPr>
            <a:r>
              <a:rPr lang="tr">
                <a:solidFill>
                  <a:schemeClr val="dk1"/>
                </a:solidFill>
              </a:rPr>
              <a:t>https://www.journalagent.com/terh/pdfs/TERH-93764-REVIEW-PARILDAR.pdf</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9520b53407_1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9520b53407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94020586a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94020586a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520b53407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520b5340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520b5340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520b5340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520b53407_0_5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9520b53407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a:t>Zorlayıcı yaşam olaylarının yetişkinler ve çocuklar üzerinde ruhsal etkileri vardır.∙ Covid-19 salgın hastalık süreci zorlayıcı yaşam olayı olarak tanımlanmaktadır∙ Salgın hastalığa bağlı ruhsal etkiler kişiden kişiye farklılık gösterebilmektedir.</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520b53407_0_7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520b53407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a:t>Stres; Kişinin kendisine veya sevdiklerine yönelik hastalık bulaşıp bulaşmayacağına dair düşüncelerinde artışla beraber yaşadığı sıkıntılı süreç.</a:t>
            </a:r>
            <a:endParaRPr/>
          </a:p>
          <a:p>
            <a:pPr marL="0" lvl="0" indent="0" algn="l" rtl="0">
              <a:spcBef>
                <a:spcPts val="0"/>
              </a:spcBef>
              <a:spcAft>
                <a:spcPts val="0"/>
              </a:spcAft>
              <a:buClr>
                <a:schemeClr val="dk1"/>
              </a:buClr>
              <a:buSzPts val="1100"/>
              <a:buFont typeface="Arial"/>
              <a:buNone/>
            </a:pPr>
            <a:r>
              <a:rPr lang="tr"/>
              <a:t>Korku; Salgın hastalığa sebep olan virüsten kaynaklanan korku duygusunda artış,(Tüm dünyayı etkileyen ve bazı durumlarda ölümcül olabilen bir salgında kaygı, korku, huzursuzluk gibi olumsuz duygular hissetmek normal bir durumdur.Bu duygular günlük hayatımızı olumsuz etkileyecek düzeyde aşırı ve sürekli olmadığında, bu olağanüstü durum ile ilgili önlemler almamıza, kendimizi ve çevremizi korumamıza da aracılık edecektir. )</a:t>
            </a:r>
            <a:endParaRPr/>
          </a:p>
          <a:p>
            <a:pPr marL="0" lvl="0" indent="0" algn="l" rtl="0">
              <a:spcBef>
                <a:spcPts val="0"/>
              </a:spcBef>
              <a:spcAft>
                <a:spcPts val="0"/>
              </a:spcAft>
              <a:buClr>
                <a:schemeClr val="dk1"/>
              </a:buClr>
              <a:buSzPts val="1100"/>
              <a:buFont typeface="Arial"/>
              <a:buNone/>
            </a:pPr>
            <a:r>
              <a:rPr lang="tr"/>
              <a:t> Kaygı / Belirsizlik; Sağlık otoritelerinin salgının sonlanmasına yönelik net bir açıklama yapamamaları sebebiyle salgın</a:t>
            </a:r>
            <a:endParaRPr/>
          </a:p>
          <a:p>
            <a:pPr marL="0" lvl="0" indent="0" algn="l" rtl="0">
              <a:spcBef>
                <a:spcPts val="0"/>
              </a:spcBef>
              <a:spcAft>
                <a:spcPts val="0"/>
              </a:spcAft>
              <a:buClr>
                <a:schemeClr val="dk1"/>
              </a:buClr>
              <a:buSzPts val="1100"/>
              <a:buFont typeface="Arial"/>
              <a:buNone/>
            </a:pPr>
            <a:r>
              <a:rPr lang="tr"/>
              <a:t>sürecinin belirsizliklerle dolu olması ve bu belirsiz ortamın kaygı düzeyini arttırması,</a:t>
            </a:r>
            <a:endParaRPr/>
          </a:p>
          <a:p>
            <a:pPr marL="0" lvl="0" indent="0" algn="l" rtl="0">
              <a:spcBef>
                <a:spcPts val="0"/>
              </a:spcBef>
              <a:spcAft>
                <a:spcPts val="0"/>
              </a:spcAft>
              <a:buClr>
                <a:schemeClr val="dk1"/>
              </a:buClr>
              <a:buSzPts val="1100"/>
              <a:buFont typeface="Arial"/>
              <a:buNone/>
            </a:pPr>
            <a:r>
              <a:rPr lang="tr"/>
              <a:t>Tehdit algısı; Kişilerin kendilerine virüs bulaşma riskini yoğun bir şekilde hissetmeleri.</a:t>
            </a:r>
            <a:endParaRPr/>
          </a:p>
          <a:p>
            <a:pPr marL="0" lvl="0" indent="0" algn="l" rtl="0">
              <a:spcBef>
                <a:spcPts val="0"/>
              </a:spcBef>
              <a:spcAft>
                <a:spcPts val="0"/>
              </a:spcAft>
              <a:buClr>
                <a:schemeClr val="dk1"/>
              </a:buClr>
              <a:buSzPts val="1100"/>
              <a:buFont typeface="Arial"/>
              <a:buNone/>
            </a:pPr>
            <a:r>
              <a:rPr lang="tr"/>
              <a:t>∙ Damgalanma; Hastalığa yakalanan kişinin ayrımcılığa maruz kalmasıyla yaşadığı gerginlik.</a:t>
            </a:r>
            <a:endParaRPr/>
          </a:p>
          <a:p>
            <a:pPr marL="0" lvl="0" indent="0" algn="l" rtl="0">
              <a:spcBef>
                <a:spcPts val="0"/>
              </a:spcBef>
              <a:spcAft>
                <a:spcPts val="0"/>
              </a:spcAft>
              <a:buClr>
                <a:schemeClr val="dk1"/>
              </a:buClr>
              <a:buSzPts val="1100"/>
              <a:buFont typeface="Arial"/>
              <a:buNone/>
            </a:pPr>
            <a:r>
              <a:rPr lang="tr"/>
              <a:t>∙ Değişen sosyal ilişkiler; Sosyal bir varlık olan insanın salgın hastalık sebebiyle evden çıkamaması sonucu oluşan izolasyon durumunun yarattığı stres,</a:t>
            </a:r>
            <a:endParaRPr/>
          </a:p>
          <a:p>
            <a:pPr marL="0" lvl="0" indent="0" algn="l" rtl="0">
              <a:spcBef>
                <a:spcPts val="0"/>
              </a:spcBef>
              <a:spcAft>
                <a:spcPts val="0"/>
              </a:spcAft>
              <a:buClr>
                <a:schemeClr val="dk1"/>
              </a:buClr>
              <a:buSzPts val="1100"/>
              <a:buFont typeface="Arial"/>
              <a:buNone/>
            </a:pPr>
            <a:r>
              <a:rPr lang="tr"/>
              <a:t>Günlük rutinlerin değişmesi; Salgın hastalık öncesi olan alışkanlıklarımızı yapamamanın yarattığı gerginlik</a:t>
            </a:r>
            <a:endParaRPr/>
          </a:p>
          <a:p>
            <a:pPr marL="0" lvl="0" indent="0" algn="l" rtl="0">
              <a:spcBef>
                <a:spcPts val="0"/>
              </a:spcBef>
              <a:spcAft>
                <a:spcPts val="0"/>
              </a:spcAft>
              <a:buClr>
                <a:schemeClr val="dk1"/>
              </a:buClr>
              <a:buSzPts val="1100"/>
              <a:buFont typeface="Arial"/>
              <a:buNone/>
            </a:pPr>
            <a:r>
              <a:rPr lang="tr"/>
              <a:t>durumunun artması,</a:t>
            </a:r>
            <a:endParaRPr/>
          </a:p>
          <a:p>
            <a:pPr marL="0" lvl="0" indent="0" algn="l" rtl="0">
              <a:spcBef>
                <a:spcPts val="0"/>
              </a:spcBef>
              <a:spcAft>
                <a:spcPts val="0"/>
              </a:spcAft>
              <a:buClr>
                <a:schemeClr val="dk1"/>
              </a:buClr>
              <a:buSzPts val="1100"/>
              <a:buFont typeface="Arial"/>
              <a:buNone/>
            </a:pPr>
            <a:r>
              <a:rPr lang="tr"/>
              <a:t>Eğitim sürecindeki değişiklikler; Öğrencilerin okula gidememesi ve eğitim süreçlerine evden devam etmek</a:t>
            </a:r>
            <a:endParaRPr/>
          </a:p>
          <a:p>
            <a:pPr marL="0" lvl="0" indent="0" algn="l" rtl="0">
              <a:spcBef>
                <a:spcPts val="0"/>
              </a:spcBef>
              <a:spcAft>
                <a:spcPts val="0"/>
              </a:spcAft>
              <a:buClr>
                <a:schemeClr val="dk1"/>
              </a:buClr>
              <a:buSzPts val="1100"/>
              <a:buFont typeface="Arial"/>
              <a:buNone/>
            </a:pPr>
            <a:r>
              <a:rPr lang="tr"/>
              <a:t>zorunda kalmaları.</a:t>
            </a:r>
            <a:endParaRPr/>
          </a:p>
          <a:p>
            <a:pPr marL="0" lvl="0" indent="0" algn="l" rtl="0">
              <a:spcBef>
                <a:spcPts val="0"/>
              </a:spcBef>
              <a:spcAft>
                <a:spcPts val="0"/>
              </a:spcAft>
              <a:buClr>
                <a:schemeClr val="dk1"/>
              </a:buClr>
              <a:buSzPts val="1100"/>
              <a:buFont typeface="Arial"/>
              <a:buNone/>
            </a:pPr>
            <a:r>
              <a:rPr lang="tr"/>
              <a:t>Aksayan tedavi süreci; Düzenli tedavi gören bireylerin tedavi süreçlerindeki aksamalardan kaynaklanan sorunların ortaya çıkması,</a:t>
            </a:r>
            <a:endParaRPr/>
          </a:p>
          <a:p>
            <a:pPr marL="0" lvl="0" indent="0" algn="l" rtl="0">
              <a:spcBef>
                <a:spcPts val="0"/>
              </a:spcBef>
              <a:spcAft>
                <a:spcPts val="0"/>
              </a:spcAft>
              <a:buClr>
                <a:schemeClr val="dk1"/>
              </a:buClr>
              <a:buSzPts val="1100"/>
              <a:buFont typeface="Arial"/>
              <a:buNone/>
            </a:pPr>
            <a:r>
              <a:rPr lang="tr"/>
              <a:t>Kayıp/yas;Salgın hastalığa bağlı yaşanan kayıplar (bir yakının ölümü, iş kaybı, gelir kaybı, ilişki kaybı…) ve buna bağlı ortaya çıkan yas</a:t>
            </a:r>
            <a:endParaRPr/>
          </a:p>
          <a:p>
            <a:pPr marL="0" lvl="0" indent="0" algn="l" rtl="0">
              <a:spcBef>
                <a:spcPts val="0"/>
              </a:spcBef>
              <a:spcAft>
                <a:spcPts val="0"/>
              </a:spcAft>
              <a:buClr>
                <a:schemeClr val="dk1"/>
              </a:buClr>
              <a:buSzPts val="1100"/>
              <a:buFont typeface="Arial"/>
              <a:buNone/>
            </a:pPr>
            <a:r>
              <a:rPr lang="tr"/>
              <a:t>durumları. Kayıp ve değişikliklerden kaynaklanan yas süreci birtakım duygusal, davranışsal, zihinsel tepkileri beraberinde getirmektedir. Zorlu yaşam olayına verilen tepkilerde olduğu gibi kayıp sonrası gösterilen yas tepkileri de kişiden kişiye farklılık gösterebilir. Kayıp sonrası ritüellerin (cenaze defin işlemleri, taziye, sosyal destek) farklılık göstermesi yas sürecini etkilemektedir.</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520b53407_0_1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520b53407_0_1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p>
          <a:p>
            <a:pPr marL="0" lvl="0" indent="0" algn="ctr" rtl="0">
              <a:spcBef>
                <a:spcPts val="0"/>
              </a:spcBef>
              <a:spcAft>
                <a:spcPts val="0"/>
              </a:spcAft>
              <a:buNone/>
            </a:pPr>
            <a:endParaRPr sz="3000" dirty="0"/>
          </a:p>
          <a:p>
            <a:pPr marL="0" lvl="0" indent="0" algn="ctr" rtl="0">
              <a:spcBef>
                <a:spcPts val="0"/>
              </a:spcBef>
              <a:spcAft>
                <a:spcPts val="0"/>
              </a:spcAft>
              <a:buNone/>
            </a:pPr>
            <a:endParaRPr sz="3000" dirty="0"/>
          </a:p>
          <a:p>
            <a:pPr marL="0" lvl="0" indent="0" algn="ctr" rtl="0">
              <a:spcBef>
                <a:spcPts val="0"/>
              </a:spcBef>
              <a:spcAft>
                <a:spcPts val="0"/>
              </a:spcAft>
              <a:buNone/>
            </a:pPr>
            <a:r>
              <a:rPr lang="tr" sz="4200" dirty="0"/>
              <a:t>COVİD-19 SALGIN HASTALIK SÜRECİNDE PSİKOSOSYAL DESTEK</a:t>
            </a:r>
            <a:endParaRPr sz="4200" dirty="0"/>
          </a:p>
          <a:p>
            <a:pPr marL="0" lvl="0" indent="0" algn="ctr" rtl="0">
              <a:spcBef>
                <a:spcPts val="0"/>
              </a:spcBef>
              <a:spcAft>
                <a:spcPts val="0"/>
              </a:spcAft>
              <a:buNone/>
            </a:pPr>
            <a:r>
              <a:rPr lang="tr" sz="4200" dirty="0"/>
              <a:t>ÇALIŞMALARI</a:t>
            </a:r>
            <a:endParaRPr sz="4200" dirty="0"/>
          </a:p>
          <a:p>
            <a:pPr marL="0" lvl="0" indent="0" algn="ctr" rtl="0">
              <a:spcBef>
                <a:spcPts val="0"/>
              </a:spcBef>
              <a:spcAft>
                <a:spcPts val="0"/>
              </a:spcAft>
              <a:buNone/>
            </a:pPr>
            <a:r>
              <a:rPr lang="tr" sz="4200" dirty="0"/>
              <a:t>-VELİ OTURUMLARI</a:t>
            </a:r>
            <a:endParaRPr sz="4200" dirty="0"/>
          </a:p>
          <a:p>
            <a:pPr marL="0" lvl="0" indent="0" algn="ctr" rtl="0">
              <a:spcBef>
                <a:spcPts val="0"/>
              </a:spcBef>
              <a:spcAft>
                <a:spcPts val="0"/>
              </a:spcAft>
              <a:buNone/>
            </a:pPr>
            <a:endParaRPr sz="7700" dirty="0"/>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sz="2000" dirty="0"/>
              <a:t>Psikososyal Destek Hizmetleri</a:t>
            </a:r>
            <a:endParaRPr sz="2000" dirty="0"/>
          </a:p>
          <a:p>
            <a:pPr marL="0" lvl="0" indent="0" algn="ctr" rtl="0">
              <a:spcBef>
                <a:spcPts val="0"/>
              </a:spcBef>
              <a:spcAft>
                <a:spcPts val="0"/>
              </a:spcAft>
              <a:buNone/>
            </a:pPr>
            <a:r>
              <a:rPr lang="tr" sz="2000" dirty="0"/>
              <a:t>Hazırlayan:</a:t>
            </a:r>
            <a:endParaRPr sz="2000" dirty="0"/>
          </a:p>
          <a:p>
            <a:pPr marL="0" lvl="0" indent="0" algn="ctr" rtl="0">
              <a:spcBef>
                <a:spcPts val="0"/>
              </a:spcBef>
              <a:spcAft>
                <a:spcPts val="0"/>
              </a:spcAft>
              <a:buNone/>
            </a:pPr>
            <a:r>
              <a:rPr lang="tr" sz="2000" dirty="0"/>
              <a:t>Firdevs METİK-M</a:t>
            </a:r>
            <a:r>
              <a:rPr lang="tr-TR" sz="2000" dirty="0" err="1"/>
              <a:t>ahmut</a:t>
            </a:r>
            <a:r>
              <a:rPr lang="tr-TR" sz="2000" dirty="0"/>
              <a:t> ASLAN</a:t>
            </a:r>
            <a:endParaRPr sz="2000" dirty="0"/>
          </a:p>
          <a:p>
            <a:pPr marL="0" lvl="0" indent="0" algn="ctr" rtl="0">
              <a:spcBef>
                <a:spcPts val="0"/>
              </a:spcBef>
              <a:spcAft>
                <a:spcPts val="0"/>
              </a:spcAft>
              <a:buNone/>
            </a:pPr>
            <a:r>
              <a:rPr lang="tr" sz="2000" dirty="0"/>
              <a:t>Psikolojik Danışman</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5000"/>
          </a:p>
          <a:p>
            <a:pPr marL="0" lvl="0" indent="0" algn="ctr" rtl="0">
              <a:spcBef>
                <a:spcPts val="0"/>
              </a:spcBef>
              <a:spcAft>
                <a:spcPts val="0"/>
              </a:spcAft>
              <a:buNone/>
            </a:pPr>
            <a:r>
              <a:rPr lang="tr" sz="5000"/>
              <a:t>5.Çocuğun</a:t>
            </a:r>
            <a:endParaRPr sz="5000"/>
          </a:p>
          <a:p>
            <a:pPr marL="0" lvl="0" indent="0" algn="ctr" rtl="0">
              <a:spcBef>
                <a:spcPts val="0"/>
              </a:spcBef>
              <a:spcAft>
                <a:spcPts val="0"/>
              </a:spcAft>
              <a:buNone/>
            </a:pPr>
            <a:r>
              <a:rPr lang="tr" sz="5000"/>
              <a:t>Gelişimsel Dönemine Özgü Yaklaşım</a:t>
            </a:r>
            <a:endParaRPr sz="5000"/>
          </a:p>
          <a:p>
            <a:pPr marL="0" lvl="0" indent="0" algn="ctr" rtl="0">
              <a:spcBef>
                <a:spcPts val="0"/>
              </a:spcBef>
              <a:spcAft>
                <a:spcPts val="0"/>
              </a:spcAft>
              <a:buNone/>
            </a:pPr>
            <a:r>
              <a:rPr lang="tr" sz="5000"/>
              <a:t>Önerileri</a:t>
            </a:r>
            <a:endParaRPr sz="5000"/>
          </a:p>
          <a:p>
            <a:pPr marL="0" lvl="0" indent="0" algn="ctr" rtl="0">
              <a:spcBef>
                <a:spcPts val="0"/>
              </a:spcBef>
              <a:spcAft>
                <a:spcPts val="0"/>
              </a:spcAft>
              <a:buNone/>
            </a:pPr>
            <a:endParaRPr/>
          </a:p>
        </p:txBody>
      </p:sp>
      <p:sp>
        <p:nvSpPr>
          <p:cNvPr id="194" name="Google Shape;194;p2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311700" y="1382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Bebeklik ve Erken Çocukluk Dönemi (0 -2 yaş)</a:t>
            </a:r>
            <a:endParaRPr>
              <a:highlight>
                <a:schemeClr val="dk1"/>
              </a:highlight>
            </a:endParaRPr>
          </a:p>
          <a:p>
            <a:pPr marL="0" lvl="0" indent="0" algn="l" rtl="0">
              <a:spcBef>
                <a:spcPts val="0"/>
              </a:spcBef>
              <a:spcAft>
                <a:spcPts val="0"/>
              </a:spcAft>
              <a:buNone/>
            </a:pPr>
            <a:endParaRPr/>
          </a:p>
        </p:txBody>
      </p:sp>
      <p:sp>
        <p:nvSpPr>
          <p:cNvPr id="200" name="Google Shape;200;p23"/>
          <p:cNvSpPr txBox="1">
            <a:spLocks noGrp="1"/>
          </p:cNvSpPr>
          <p:nvPr>
            <p:ph type="body" idx="1"/>
          </p:nvPr>
        </p:nvSpPr>
        <p:spPr>
          <a:xfrm>
            <a:off x="421600" y="1093850"/>
            <a:ext cx="8122800" cy="38304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tr" sz="1400" b="1">
                <a:solidFill>
                  <a:srgbClr val="000000"/>
                </a:solidFill>
                <a:highlight>
                  <a:schemeClr val="dk1"/>
                </a:highlight>
              </a:rPr>
              <a:t>■ Günlük düzeninizi koruyun.</a:t>
            </a:r>
            <a:endParaRPr sz="1400" b="1">
              <a:solidFill>
                <a:srgbClr val="000000"/>
              </a:solidFill>
              <a:highlight>
                <a:schemeClr val="dk1"/>
              </a:highlight>
            </a:endParaRPr>
          </a:p>
          <a:p>
            <a:pPr marL="0" lvl="0" indent="0" algn="l" rtl="0">
              <a:spcBef>
                <a:spcPts val="0"/>
              </a:spcBef>
              <a:spcAft>
                <a:spcPts val="0"/>
              </a:spcAft>
              <a:buNone/>
            </a:pPr>
            <a:endParaRPr sz="1400"/>
          </a:p>
          <a:p>
            <a:pPr marL="0" lvl="0" indent="0" algn="l" rtl="0">
              <a:spcBef>
                <a:spcPts val="0"/>
              </a:spcBef>
              <a:spcAft>
                <a:spcPts val="0"/>
              </a:spcAft>
              <a:buNone/>
            </a:pPr>
            <a:r>
              <a:rPr lang="tr" sz="1300"/>
              <a:t>Salgın döneminde çalışmak zorunda olan anne babalar açısından özellikle 1 yaş ve altında bebeği olanlar için gözetilecek önemli bir nokta bebeğin düzeninin mümkün olduğunca bozulmamasına çalışılmasıdır.Çünkü bu dönemde bebekler en çok düzen değişikliğinden etkilenirler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tr" sz="1300"/>
              <a:t>Tabii ki ailenin koşulları, anne babanın çevrelerinden alabileceği desteğe de bağlı olarak bu etkiyi mümkün olduğunca azaltabilmek için şunlar yapılabilir.</a:t>
            </a:r>
            <a:endParaRPr sz="1300"/>
          </a:p>
          <a:p>
            <a:pPr marL="914400" lvl="0" indent="0" algn="l" rtl="0">
              <a:spcBef>
                <a:spcPts val="0"/>
              </a:spcBef>
              <a:spcAft>
                <a:spcPts val="0"/>
              </a:spcAft>
              <a:buNone/>
            </a:pPr>
            <a:r>
              <a:rPr lang="tr" sz="1400"/>
              <a:t>■bebeğin alışık olduğu ritminin sürdürülmesi</a:t>
            </a:r>
            <a:endParaRPr sz="1400"/>
          </a:p>
          <a:p>
            <a:pPr marL="914400" lvl="0" indent="0" algn="l" rtl="0">
              <a:spcBef>
                <a:spcPts val="0"/>
              </a:spcBef>
              <a:spcAft>
                <a:spcPts val="0"/>
              </a:spcAft>
              <a:buNone/>
            </a:pPr>
            <a:r>
              <a:rPr lang="tr" sz="1400"/>
              <a:t>■alışık olduğu nesneleri sunmak (örneğin sevdiği bir oyuncak gibi)</a:t>
            </a:r>
            <a:endParaRPr sz="1400"/>
          </a:p>
          <a:p>
            <a:pPr marL="914400" lvl="0" indent="0" algn="l" rtl="0">
              <a:spcBef>
                <a:spcPts val="0"/>
              </a:spcBef>
              <a:spcAft>
                <a:spcPts val="0"/>
              </a:spcAft>
              <a:buNone/>
            </a:pPr>
            <a:r>
              <a:rPr lang="tr" sz="1400"/>
              <a:t>■ebeveynin günlük olarak uzaktan bağlantı kurmasının sağlanması</a:t>
            </a:r>
            <a:endParaRPr sz="1400"/>
          </a:p>
          <a:p>
            <a:pPr marL="914400" lvl="0" indent="0" algn="l" rtl="0">
              <a:spcBef>
                <a:spcPts val="0"/>
              </a:spcBef>
              <a:spcAft>
                <a:spcPts val="0"/>
              </a:spcAft>
              <a:buNone/>
            </a:pPr>
            <a:r>
              <a:rPr lang="tr" sz="1400"/>
              <a:t>■değişen bakım verenin görece bebeğin alışık olduğu biri olmasına özen gösterilmesi</a:t>
            </a:r>
            <a:endParaRPr sz="1400"/>
          </a:p>
          <a:p>
            <a:pPr marL="0" lvl="0" indent="0" algn="l" rtl="0">
              <a:spcBef>
                <a:spcPts val="0"/>
              </a:spcBef>
              <a:spcAft>
                <a:spcPts val="0"/>
              </a:spcAft>
              <a:buNone/>
            </a:pP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tr">
                <a:solidFill>
                  <a:srgbClr val="000000"/>
                </a:solidFill>
                <a:highlight>
                  <a:schemeClr val="dk1"/>
                </a:highlight>
              </a:rPr>
              <a:t>Bebeklik ve Erken Çocukluk Dönemi (1-2 yaş)</a:t>
            </a:r>
            <a:endParaRPr>
              <a:solidFill>
                <a:srgbClr val="000000"/>
              </a:solidFill>
              <a:highlight>
                <a:schemeClr val="dk1"/>
              </a:highlight>
            </a:endParaRPr>
          </a:p>
        </p:txBody>
      </p:sp>
      <p:sp>
        <p:nvSpPr>
          <p:cNvPr id="206" name="Google Shape;206;p24"/>
          <p:cNvSpPr txBox="1">
            <a:spLocks noGrp="1"/>
          </p:cNvSpPr>
          <p:nvPr>
            <p:ph type="body" idx="1"/>
          </p:nvPr>
        </p:nvSpPr>
        <p:spPr>
          <a:xfrm>
            <a:off x="311700" y="1172450"/>
            <a:ext cx="7600200" cy="36198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tr" sz="1400" b="1">
                <a:solidFill>
                  <a:srgbClr val="000000"/>
                </a:solidFill>
                <a:highlight>
                  <a:schemeClr val="dk1"/>
                </a:highlight>
              </a:rPr>
              <a:t>■Kaygınızı kontrol edin</a:t>
            </a:r>
            <a:endParaRPr sz="1400" b="1">
              <a:solidFill>
                <a:srgbClr val="000000"/>
              </a:solidFill>
              <a:highlight>
                <a:schemeClr val="dk1"/>
              </a:highlight>
            </a:endParaRPr>
          </a:p>
          <a:p>
            <a:pPr marL="0" lvl="0" indent="0" algn="just" rtl="0">
              <a:spcBef>
                <a:spcPts val="1600"/>
              </a:spcBef>
              <a:spcAft>
                <a:spcPts val="0"/>
              </a:spcAft>
              <a:buNone/>
            </a:pPr>
            <a:r>
              <a:rPr lang="tr" sz="1400"/>
              <a:t>Bu dönemdeki çocuklar virüs, salgın gibi kavramları anlayamazlar ama büyükler aşırı telaşlanıp endişelendiklerinde bunu sezerler ve anlamlandıramadıkları bu durum onları da huzursuzlaştırır.</a:t>
            </a:r>
            <a:endParaRPr sz="1400"/>
          </a:p>
          <a:p>
            <a:pPr marL="0" lvl="0" indent="0" algn="just" rtl="0">
              <a:spcBef>
                <a:spcPts val="1600"/>
              </a:spcBef>
              <a:spcAft>
                <a:spcPts val="0"/>
              </a:spcAft>
              <a:buNone/>
            </a:pPr>
            <a:r>
              <a:rPr lang="tr" sz="1400"/>
              <a:t>Bu yaş grubunda huzursuzluk sıklıkla anne babadan ayrılmama, yeme ve uyku düzenlerinde bozulma, küçük şeylere ağlama şeklinde kendini gösterir Yapılacak en uygun şey anne baba ve etraftaki diğer kişilerin kendi kaygılarının aşırılığını kontrol edip endişelerini tutumlarına fazla yansıtmayarak kaygının çocuklara da bulaşmasını önlemektir.</a:t>
            </a:r>
            <a:endParaRPr sz="1400"/>
          </a:p>
          <a:p>
            <a:pPr marL="0" lvl="0" indent="0" algn="l" rtl="0">
              <a:spcBef>
                <a:spcPts val="1600"/>
              </a:spcBef>
              <a:spcAft>
                <a:spcPts val="1600"/>
              </a:spcAft>
              <a:buNone/>
            </a:pP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tr">
                <a:solidFill>
                  <a:srgbClr val="000000"/>
                </a:solidFill>
                <a:highlight>
                  <a:schemeClr val="dk1"/>
                </a:highlight>
              </a:rPr>
              <a:t>Erken Çocukluk Dönemi (1 -2 yaş)</a:t>
            </a:r>
            <a:endParaRPr>
              <a:solidFill>
                <a:srgbClr val="000000"/>
              </a:solidFill>
              <a:highlight>
                <a:schemeClr val="dk1"/>
              </a:highlight>
            </a:endParaRPr>
          </a:p>
        </p:txBody>
      </p:sp>
      <p:sp>
        <p:nvSpPr>
          <p:cNvPr id="212" name="Google Shape;212;p25"/>
          <p:cNvSpPr txBox="1">
            <a:spLocks noGrp="1"/>
          </p:cNvSpPr>
          <p:nvPr>
            <p:ph type="body" idx="1"/>
          </p:nvPr>
        </p:nvSpPr>
        <p:spPr>
          <a:xfrm>
            <a:off x="311700" y="1228675"/>
            <a:ext cx="8148300" cy="37884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tr" sz="1400" b="1">
                <a:highlight>
                  <a:schemeClr val="dk1"/>
                </a:highlight>
              </a:rPr>
              <a:t>■</a:t>
            </a:r>
            <a:r>
              <a:rPr lang="tr" sz="1400" b="1">
                <a:solidFill>
                  <a:srgbClr val="000000"/>
                </a:solidFill>
                <a:highlight>
                  <a:schemeClr val="dk1"/>
                </a:highlight>
              </a:rPr>
              <a:t> Çocuğunuzu yatıştıracağını bildiğiniz şeyleri yapın veya keşfedin.</a:t>
            </a:r>
            <a:endParaRPr sz="1400" b="1">
              <a:solidFill>
                <a:srgbClr val="000000"/>
              </a:solidFill>
              <a:highlight>
                <a:schemeClr val="dk1"/>
              </a:highlight>
            </a:endParaRPr>
          </a:p>
          <a:p>
            <a:pPr marL="0" lvl="0" indent="0" algn="just" rtl="0">
              <a:spcBef>
                <a:spcPts val="1600"/>
              </a:spcBef>
              <a:spcAft>
                <a:spcPts val="0"/>
              </a:spcAft>
              <a:buNone/>
            </a:pPr>
            <a:r>
              <a:rPr lang="tr" sz="1400"/>
              <a:t>Bu tür davranışlar görüldüğünde çocuğunuzu rahatlatacağını bildiğiniz şeyleri (oyun oynamak örneğin ce e’ gibi yanınıza oturtup şarkı söylemek veya ayağınızda zıplatmak gibi) yapmaya çalışın. Kaygılı olduğunu hissettiğinizde onunla daha fazla göz teması kurmaya çalışın. Çocuğunuzla birlikte etkinlikler yapmak olmak sizi de endişelerinizden bir miktar uzaklaştırabilir.</a:t>
            </a:r>
            <a:endParaRPr sz="1400"/>
          </a:p>
          <a:p>
            <a:pPr marL="0" lvl="0" indent="0" algn="just"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311700" y="9610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okul öncesi dönem(3-5 yaş)</a:t>
            </a:r>
            <a:endParaRPr/>
          </a:p>
        </p:txBody>
      </p:sp>
      <p:graphicFrame>
        <p:nvGraphicFramePr>
          <p:cNvPr id="218" name="Google Shape;218;p26"/>
          <p:cNvGraphicFramePr/>
          <p:nvPr/>
        </p:nvGraphicFramePr>
        <p:xfrm>
          <a:off x="255450" y="979175"/>
          <a:ext cx="8520600" cy="4069050"/>
        </p:xfrm>
        <a:graphic>
          <a:graphicData uri="http://schemas.openxmlformats.org/drawingml/2006/table">
            <a:tbl>
              <a:tblPr>
                <a:noFill/>
                <a:tableStyleId>{97AA87B4-803B-4A56-A6A2-85344422AADE}</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381000">
                <a:tc>
                  <a:txBody>
                    <a:bodyPr/>
                    <a:lstStyle/>
                    <a:p>
                      <a:pPr marL="0" lvl="0" indent="0" algn="just" rtl="0">
                        <a:spcBef>
                          <a:spcPts val="0"/>
                        </a:spcBef>
                        <a:spcAft>
                          <a:spcPts val="0"/>
                        </a:spcAft>
                        <a:buNone/>
                      </a:pPr>
                      <a:r>
                        <a:rPr lang="tr" b="1">
                          <a:highlight>
                            <a:schemeClr val="dk1"/>
                          </a:highlight>
                          <a:latin typeface="Source Code Pro"/>
                          <a:ea typeface="Source Code Pro"/>
                          <a:cs typeface="Source Code Pro"/>
                          <a:sym typeface="Source Code Pro"/>
                        </a:rPr>
                        <a:t>■</a:t>
                      </a:r>
                      <a:r>
                        <a:rPr lang="tr" sz="1300" b="1">
                          <a:highlight>
                            <a:schemeClr val="dk1"/>
                          </a:highlight>
                          <a:latin typeface="Source Code Pro"/>
                          <a:ea typeface="Source Code Pro"/>
                          <a:cs typeface="Source Code Pro"/>
                          <a:sym typeface="Source Code Pro"/>
                        </a:rPr>
                        <a:t>Sabırlı olun.</a:t>
                      </a:r>
                      <a:endParaRPr sz="1300" b="1">
                        <a:highlight>
                          <a:schemeClr val="dk1"/>
                        </a:highlight>
                        <a:latin typeface="Source Code Pro"/>
                        <a:ea typeface="Source Code Pro"/>
                        <a:cs typeface="Source Code Pro"/>
                        <a:sym typeface="Source Code Pro"/>
                      </a:endParaRPr>
                    </a:p>
                    <a:p>
                      <a:pPr marL="0" lvl="0" indent="0" algn="just" rtl="0">
                        <a:spcBef>
                          <a:spcPts val="0"/>
                        </a:spcBef>
                        <a:spcAft>
                          <a:spcPts val="0"/>
                        </a:spcAft>
                        <a:buNone/>
                      </a:pPr>
                      <a:endParaRPr sz="1300">
                        <a:latin typeface="Source Code Pro"/>
                        <a:ea typeface="Source Code Pro"/>
                        <a:cs typeface="Source Code Pro"/>
                        <a:sym typeface="Source Code Pro"/>
                      </a:endParaRPr>
                    </a:p>
                    <a:p>
                      <a:pPr marL="0" lvl="0" indent="0" algn="just" rtl="0">
                        <a:spcBef>
                          <a:spcPts val="0"/>
                        </a:spcBef>
                        <a:spcAft>
                          <a:spcPts val="0"/>
                        </a:spcAft>
                        <a:buNone/>
                      </a:pPr>
                      <a:r>
                        <a:rPr lang="tr" sz="1300">
                          <a:solidFill>
                            <a:schemeClr val="dk2"/>
                          </a:solidFill>
                          <a:latin typeface="Source Code Pro"/>
                          <a:ea typeface="Source Code Pro"/>
                          <a:cs typeface="Source Code Pro"/>
                          <a:sym typeface="Source Code Pro"/>
                        </a:rPr>
                        <a:t>Özellikle küçük çocuklar aynı şeyleri defalarca sorabilirler.Bazı bilgileri sindirmeleri için tekrar tekrar sormaları gerekebilir ya da kaygı ve huzursuzluk hissettiklerinde soru sorarak sizden güvence arayabilirler.Bu soruları sakince</a:t>
                      </a:r>
                      <a:endParaRPr sz="1300">
                        <a:solidFill>
                          <a:schemeClr val="dk2"/>
                        </a:solidFill>
                        <a:latin typeface="Source Code Pro"/>
                        <a:ea typeface="Source Code Pro"/>
                        <a:cs typeface="Source Code Pro"/>
                        <a:sym typeface="Source Code Pro"/>
                      </a:endParaRPr>
                    </a:p>
                    <a:p>
                      <a:pPr marL="0" lvl="0" indent="0" algn="just" rtl="0">
                        <a:spcBef>
                          <a:spcPts val="0"/>
                        </a:spcBef>
                        <a:spcAft>
                          <a:spcPts val="0"/>
                        </a:spcAft>
                        <a:buNone/>
                      </a:pPr>
                      <a:r>
                        <a:rPr lang="tr" sz="1300">
                          <a:solidFill>
                            <a:schemeClr val="dk2"/>
                          </a:solidFill>
                          <a:latin typeface="Source Code Pro"/>
                          <a:ea typeface="Source Code Pro"/>
                          <a:cs typeface="Source Code Pro"/>
                          <a:sym typeface="Source Code Pro"/>
                        </a:rPr>
                        <a:t>yanıtlamaya özen gösterin.</a:t>
                      </a:r>
                      <a:endParaRPr sz="1300">
                        <a:solidFill>
                          <a:schemeClr val="dk2"/>
                        </a:solidFill>
                        <a:latin typeface="Source Code Pro"/>
                        <a:ea typeface="Source Code Pro"/>
                        <a:cs typeface="Source Code Pro"/>
                        <a:sym typeface="Source Code Pro"/>
                      </a:endParaRPr>
                    </a:p>
                    <a:p>
                      <a:pPr marL="0" lvl="0" indent="0" algn="just" rtl="0">
                        <a:spcBef>
                          <a:spcPts val="0"/>
                        </a:spcBef>
                        <a:spcAft>
                          <a:spcPts val="0"/>
                        </a:spcAft>
                        <a:buNone/>
                      </a:pPr>
                      <a:endParaRPr sz="1300">
                        <a:solidFill>
                          <a:schemeClr val="dk2"/>
                        </a:solidFill>
                        <a:latin typeface="Source Code Pro"/>
                        <a:ea typeface="Source Code Pro"/>
                        <a:cs typeface="Source Code Pro"/>
                        <a:sym typeface="Source Code Pro"/>
                      </a:endParaRPr>
                    </a:p>
                    <a:p>
                      <a:pPr marL="0" lvl="0" indent="0" algn="just" rtl="0">
                        <a:spcBef>
                          <a:spcPts val="0"/>
                        </a:spcBef>
                        <a:spcAft>
                          <a:spcPts val="0"/>
                        </a:spcAft>
                        <a:buNone/>
                      </a:pPr>
                      <a:r>
                        <a:rPr lang="tr" sz="1300">
                          <a:solidFill>
                            <a:schemeClr val="dk2"/>
                          </a:solidFill>
                          <a:latin typeface="Source Code Pro"/>
                          <a:ea typeface="Source Code Pro"/>
                          <a:cs typeface="Source Code Pro"/>
                          <a:sym typeface="Source Code Pro"/>
                        </a:rPr>
                        <a:t>Takıntılı/saplantılı, kaygılı çocuklar için her seferinde ayrıntılı cevap verme, kaygıyı yatıştırmak için aşırı çaba sarf etme ve güvence verme mevcut belirtilerin artmasına neden olabileceğinden ‘az önce anlattığım şey halen geçerli’ şeklinde bir yanıt vermek daha uygun olacaktır.</a:t>
                      </a:r>
                      <a:endParaRPr sz="1300">
                        <a:solidFill>
                          <a:schemeClr val="dk2"/>
                        </a:solidFill>
                        <a:latin typeface="Source Code Pro"/>
                        <a:ea typeface="Source Code Pro"/>
                        <a:cs typeface="Source Code Pro"/>
                        <a:sym typeface="Source Code Pro"/>
                      </a:endParaRPr>
                    </a:p>
                    <a:p>
                      <a:pPr marL="0" lvl="0" indent="0" algn="just" rtl="0">
                        <a:spcBef>
                          <a:spcPts val="0"/>
                        </a:spcBef>
                        <a:spcAft>
                          <a:spcPts val="0"/>
                        </a:spcAft>
                        <a:buNone/>
                      </a:pPr>
                      <a:endParaRPr sz="1300">
                        <a:latin typeface="Source Code Pro"/>
                        <a:ea typeface="Source Code Pro"/>
                        <a:cs typeface="Source Code Pro"/>
                        <a:sym typeface="Source Code Pro"/>
                      </a:endParaRPr>
                    </a:p>
                    <a:p>
                      <a:pPr marL="0" lvl="0" indent="0" algn="just" rtl="0">
                        <a:spcBef>
                          <a:spcPts val="0"/>
                        </a:spcBef>
                        <a:spcAft>
                          <a:spcPts val="0"/>
                        </a:spcAft>
                        <a:buNone/>
                      </a:pPr>
                      <a:endParaRPr sz="1000">
                        <a:latin typeface="Source Code Pro"/>
                        <a:ea typeface="Source Code Pro"/>
                        <a:cs typeface="Source Code Pro"/>
                        <a:sym typeface="Source Code Pro"/>
                      </a:endParaRPr>
                    </a:p>
                    <a:p>
                      <a:pPr marL="0" lvl="0" indent="0" algn="l" rtl="0">
                        <a:spcBef>
                          <a:spcPts val="0"/>
                        </a:spcBef>
                        <a:spcAft>
                          <a:spcPts val="0"/>
                        </a:spcAft>
                        <a:buNone/>
                      </a:pPr>
                      <a:endParaRPr sz="1000"/>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just" rtl="0">
                        <a:spcBef>
                          <a:spcPts val="0"/>
                        </a:spcBef>
                        <a:spcAft>
                          <a:spcPts val="0"/>
                        </a:spcAft>
                        <a:buNone/>
                      </a:pPr>
                      <a:r>
                        <a:rPr lang="tr" b="1">
                          <a:highlight>
                            <a:schemeClr val="dk1"/>
                          </a:highlight>
                          <a:latin typeface="Source Code Pro"/>
                          <a:ea typeface="Source Code Pro"/>
                          <a:cs typeface="Source Code Pro"/>
                          <a:sym typeface="Source Code Pro"/>
                        </a:rPr>
                        <a:t>■</a:t>
                      </a:r>
                      <a:r>
                        <a:rPr lang="tr" sz="1300" b="1">
                          <a:highlight>
                            <a:schemeClr val="dk1"/>
                          </a:highlight>
                          <a:latin typeface="Source Code Pro"/>
                          <a:ea typeface="Source Code Pro"/>
                          <a:cs typeface="Source Code Pro"/>
                          <a:sym typeface="Source Code Pro"/>
                        </a:rPr>
                        <a:t>Açık ve somutlaştırarak anlatın.</a:t>
                      </a:r>
                      <a:endParaRPr sz="1300" b="1">
                        <a:highlight>
                          <a:schemeClr val="dk1"/>
                        </a:highlight>
                        <a:latin typeface="Source Code Pro"/>
                        <a:ea typeface="Source Code Pro"/>
                        <a:cs typeface="Source Code Pro"/>
                        <a:sym typeface="Source Code Pro"/>
                      </a:endParaRPr>
                    </a:p>
                    <a:p>
                      <a:pPr marL="0" lvl="0" indent="0" algn="just" rtl="0">
                        <a:spcBef>
                          <a:spcPts val="0"/>
                        </a:spcBef>
                        <a:spcAft>
                          <a:spcPts val="0"/>
                        </a:spcAft>
                        <a:buNone/>
                      </a:pPr>
                      <a:endParaRPr sz="1300">
                        <a:latin typeface="Source Code Pro"/>
                        <a:ea typeface="Source Code Pro"/>
                        <a:cs typeface="Source Code Pro"/>
                        <a:sym typeface="Source Code Pro"/>
                      </a:endParaRPr>
                    </a:p>
                    <a:p>
                      <a:pPr marL="0" lvl="0" indent="0" algn="just" rtl="0">
                        <a:spcBef>
                          <a:spcPts val="0"/>
                        </a:spcBef>
                        <a:spcAft>
                          <a:spcPts val="0"/>
                        </a:spcAft>
                        <a:buNone/>
                      </a:pPr>
                      <a:r>
                        <a:rPr lang="tr" sz="1300">
                          <a:solidFill>
                            <a:schemeClr val="dk2"/>
                          </a:solidFill>
                          <a:latin typeface="Source Code Pro"/>
                          <a:ea typeface="Source Code Pro"/>
                          <a:cs typeface="Source Code Pro"/>
                          <a:sym typeface="Source Code Pro"/>
                        </a:rPr>
                        <a:t>Küçük çocuklar bakteri, mikrop, virüs gibi görmedikleri canlıları anlamak ve anlamlandırmakta zorlanabilirler. Anlayacakları dilden konuşmak, öyküler, resimler, yaşına uygun videolardan yararlanarak bu canlıları anlatmak,</a:t>
                      </a:r>
                      <a:endParaRPr sz="1300">
                        <a:solidFill>
                          <a:schemeClr val="dk2"/>
                        </a:solidFill>
                        <a:latin typeface="Source Code Pro"/>
                        <a:ea typeface="Source Code Pro"/>
                        <a:cs typeface="Source Code Pro"/>
                        <a:sym typeface="Source Code Pro"/>
                      </a:endParaRPr>
                    </a:p>
                    <a:p>
                      <a:pPr marL="0" lvl="0" indent="0" algn="just" rtl="0">
                        <a:spcBef>
                          <a:spcPts val="0"/>
                        </a:spcBef>
                        <a:spcAft>
                          <a:spcPts val="0"/>
                        </a:spcAft>
                        <a:buNone/>
                      </a:pPr>
                      <a:r>
                        <a:rPr lang="tr" sz="1300">
                          <a:solidFill>
                            <a:schemeClr val="dk2"/>
                          </a:solidFill>
                          <a:latin typeface="Source Code Pro"/>
                          <a:ea typeface="Source Code Pro"/>
                          <a:cs typeface="Source Code Pro"/>
                          <a:sym typeface="Source Code Pro"/>
                        </a:rPr>
                        <a:t>hepsinin zararlı olmadığını, bir çoğunun faydalı mikroorganizmalar olduğunu vurgulamak kafalarındaki belirsizliği azaltacaktır.Aynı zamanda kişisel hijyen ile ilgili eğitim de verilmelidir.</a:t>
                      </a:r>
                      <a:endParaRPr sz="1300">
                        <a:solidFill>
                          <a:schemeClr val="dk2"/>
                        </a:solidFill>
                        <a:latin typeface="Source Code Pro"/>
                        <a:ea typeface="Source Code Pro"/>
                        <a:cs typeface="Source Code Pro"/>
                        <a:sym typeface="Source Code Pro"/>
                      </a:endParaRPr>
                    </a:p>
                    <a:p>
                      <a:pPr marL="0" lvl="0" indent="0" algn="just" rtl="0">
                        <a:spcBef>
                          <a:spcPts val="0"/>
                        </a:spcBef>
                        <a:spcAft>
                          <a:spcPts val="0"/>
                        </a:spcAft>
                        <a:buNone/>
                      </a:pPr>
                      <a:endParaRPr sz="130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endParaRPr sz="1300">
                        <a:solidFill>
                          <a:schemeClr val="dk2"/>
                        </a:solidFill>
                      </a:endParaRPr>
                    </a:p>
                    <a:p>
                      <a:pPr marL="0" lvl="0" indent="0" algn="l" rtl="0">
                        <a:spcBef>
                          <a:spcPts val="0"/>
                        </a:spcBef>
                        <a:spcAft>
                          <a:spcPts val="0"/>
                        </a:spcAft>
                        <a:buNone/>
                      </a:pPr>
                      <a:endParaRPr sz="1300">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Okul Öncesi Dönem (3- 5 yaş)</a:t>
            </a:r>
            <a:endParaRPr>
              <a:highlight>
                <a:schemeClr val="dk1"/>
              </a:highlight>
            </a:endParaRPr>
          </a:p>
          <a:p>
            <a:pPr marL="0" lvl="0" indent="0" algn="l" rtl="0">
              <a:spcBef>
                <a:spcPts val="0"/>
              </a:spcBef>
              <a:spcAft>
                <a:spcPts val="0"/>
              </a:spcAft>
              <a:buNone/>
            </a:pPr>
            <a:endParaRPr/>
          </a:p>
        </p:txBody>
      </p:sp>
      <p:graphicFrame>
        <p:nvGraphicFramePr>
          <p:cNvPr id="224" name="Google Shape;224;p27"/>
          <p:cNvGraphicFramePr/>
          <p:nvPr/>
        </p:nvGraphicFramePr>
        <p:xfrm>
          <a:off x="311700" y="1164850"/>
          <a:ext cx="8307100" cy="3749010"/>
        </p:xfrm>
        <a:graphic>
          <a:graphicData uri="http://schemas.openxmlformats.org/drawingml/2006/table">
            <a:tbl>
              <a:tblPr>
                <a:noFill/>
                <a:tableStyleId>{97AA87B4-803B-4A56-A6A2-85344422AADE}</a:tableStyleId>
              </a:tblPr>
              <a:tblGrid>
                <a:gridCol w="4153550">
                  <a:extLst>
                    <a:ext uri="{9D8B030D-6E8A-4147-A177-3AD203B41FA5}">
                      <a16:colId xmlns:a16="http://schemas.microsoft.com/office/drawing/2014/main" val="20000"/>
                    </a:ext>
                  </a:extLst>
                </a:gridCol>
                <a:gridCol w="41535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tr" sz="1300">
                          <a:highlight>
                            <a:schemeClr val="dk1"/>
                          </a:highlight>
                          <a:latin typeface="Source Code Pro"/>
                          <a:ea typeface="Source Code Pro"/>
                          <a:cs typeface="Source Code Pro"/>
                          <a:sym typeface="Source Code Pro"/>
                        </a:rPr>
                        <a:t>■ </a:t>
                      </a:r>
                      <a:r>
                        <a:rPr lang="tr" sz="1300" b="1">
                          <a:highlight>
                            <a:schemeClr val="dk1"/>
                          </a:highlight>
                          <a:latin typeface="Source Code Pro"/>
                          <a:ea typeface="Source Code Pro"/>
                          <a:cs typeface="Source Code Pro"/>
                          <a:sym typeface="Source Code Pro"/>
                        </a:rPr>
                        <a:t>Etkili iletişim yöntemlerini kullanın.</a:t>
                      </a:r>
                      <a:endParaRPr sz="1300" b="1">
                        <a:highlight>
                          <a:schemeClr val="dk1"/>
                        </a:highlight>
                        <a:latin typeface="Source Code Pro"/>
                        <a:ea typeface="Source Code Pro"/>
                        <a:cs typeface="Source Code Pro"/>
                        <a:sym typeface="Source Code Pro"/>
                      </a:endParaRPr>
                    </a:p>
                    <a:p>
                      <a:pPr marL="0" lvl="0" indent="0" algn="l" rtl="0">
                        <a:spcBef>
                          <a:spcPts val="0"/>
                        </a:spcBef>
                        <a:spcAft>
                          <a:spcPts val="0"/>
                        </a:spcAft>
                        <a:buNone/>
                      </a:pPr>
                      <a:endParaRPr sz="1300">
                        <a:solidFill>
                          <a:srgbClr val="666666"/>
                        </a:solidFill>
                        <a:latin typeface="Source Code Pro"/>
                        <a:ea typeface="Source Code Pro"/>
                        <a:cs typeface="Source Code Pro"/>
                        <a:sym typeface="Source Code Pro"/>
                      </a:endParaRPr>
                    </a:p>
                    <a:p>
                      <a:pPr marL="0" lvl="0" indent="0" algn="just" rtl="0">
                        <a:spcBef>
                          <a:spcPts val="0"/>
                        </a:spcBef>
                        <a:spcAft>
                          <a:spcPts val="0"/>
                        </a:spcAft>
                        <a:buNone/>
                      </a:pPr>
                      <a:r>
                        <a:rPr lang="tr" sz="1300">
                          <a:solidFill>
                            <a:srgbClr val="666666"/>
                          </a:solidFill>
                          <a:latin typeface="Source Code Pro"/>
                          <a:ea typeface="Source Code Pro"/>
                          <a:cs typeface="Source Code Pro"/>
                          <a:sym typeface="Source Code Pro"/>
                        </a:rPr>
                        <a:t>Çocuklarımız ile konuşurken göz hizasına geçmek, sözünü kesmeden dinlemek, söylediklerini anlamaya çalışıp düşünmek, beden dilinizi uygun kullanmak çocuklarımızın bizimle rahatça konuşabilecekleri ve akıllarına takılan soruları sorabilecekleri rahat bir sohbet ortamı oluşturur. Ancak istemedikleri ve hazır hissetmedikleri sürece konuşmaya da zorlamamalıyız.Altı yaşından küçük çocukların durum konusunda zaten bilgileri yoksa özellikle konuyu açıp bilgilendirmek gereksiz kaygılanmalarına neden olabilir.</a:t>
                      </a:r>
                      <a:endParaRPr sz="1300">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endParaRPr sz="1300">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tr" sz="1300">
                          <a:highlight>
                            <a:schemeClr val="dk1"/>
                          </a:highlight>
                          <a:latin typeface="Source Code Pro"/>
                          <a:ea typeface="Source Code Pro"/>
                          <a:cs typeface="Source Code Pro"/>
                          <a:sym typeface="Source Code Pro"/>
                        </a:rPr>
                        <a:t>■ </a:t>
                      </a:r>
                      <a:r>
                        <a:rPr lang="tr" sz="1300" b="1">
                          <a:highlight>
                            <a:schemeClr val="dk1"/>
                          </a:highlight>
                          <a:latin typeface="Source Code Pro"/>
                          <a:ea typeface="Source Code Pro"/>
                          <a:cs typeface="Source Code Pro"/>
                          <a:sym typeface="Source Code Pro"/>
                        </a:rPr>
                        <a:t>Yaşına uygun olmayan haber içerikleri ve olay anlatımlarından kaçının.</a:t>
                      </a:r>
                      <a:endParaRPr sz="1300" b="1">
                        <a:highlight>
                          <a:schemeClr val="dk1"/>
                        </a:highlight>
                        <a:latin typeface="Source Code Pro"/>
                        <a:ea typeface="Source Code Pro"/>
                        <a:cs typeface="Source Code Pro"/>
                        <a:sym typeface="Source Code Pro"/>
                      </a:endParaRPr>
                    </a:p>
                    <a:p>
                      <a:pPr marL="0" lvl="0" indent="0" algn="l" rtl="0">
                        <a:spcBef>
                          <a:spcPts val="0"/>
                        </a:spcBef>
                        <a:spcAft>
                          <a:spcPts val="0"/>
                        </a:spcAft>
                        <a:buNone/>
                      </a:pPr>
                      <a:endParaRPr sz="1300">
                        <a:latin typeface="Source Code Pro"/>
                        <a:ea typeface="Source Code Pro"/>
                        <a:cs typeface="Source Code Pro"/>
                        <a:sym typeface="Source Code Pro"/>
                      </a:endParaRPr>
                    </a:p>
                    <a:p>
                      <a:pPr marL="0" lvl="0" indent="0" algn="just" rtl="0">
                        <a:spcBef>
                          <a:spcPts val="0"/>
                        </a:spcBef>
                        <a:spcAft>
                          <a:spcPts val="0"/>
                        </a:spcAft>
                        <a:buNone/>
                      </a:pPr>
                      <a:r>
                        <a:rPr lang="tr" sz="1300">
                          <a:solidFill>
                            <a:srgbClr val="666666"/>
                          </a:solidFill>
                          <a:latin typeface="Source Code Pro"/>
                          <a:ea typeface="Source Code Pro"/>
                          <a:cs typeface="Source Code Pro"/>
                          <a:sym typeface="Source Code Pro"/>
                        </a:rPr>
                        <a:t>Bu dönem çocuğu gerçekle gerçek olmayanı karıştırır.Bu nedenle korkulu öyküler, şiddet içeren televizyon programları gibi korku kaygı uyandıran olaylardan hemen etkilenir. Bu dönemde benmerkezcil düşünen çocuklar, büyükbaba, büyükanne ve arkadaşları ile görüşememe, okula gidememe, özellikle ebeveyni sağlık çalışanı ise ondan ayrı kalma veya yaklaşamama gibi  ısıtlamaları kendi kendi kabahatlerine yorabilirler.</a:t>
                      </a:r>
                      <a:endParaRPr sz="1300">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endParaRPr sz="1300">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txBox="1">
            <a:spLocks noGrp="1"/>
          </p:cNvSpPr>
          <p:nvPr>
            <p:ph type="title"/>
          </p:nvPr>
        </p:nvSpPr>
        <p:spPr>
          <a:xfrm>
            <a:off x="172575" y="33500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Okul Öncesi Dönem (3- 5 yaş)</a:t>
            </a:r>
            <a:endParaRPr/>
          </a:p>
        </p:txBody>
      </p:sp>
      <p:graphicFrame>
        <p:nvGraphicFramePr>
          <p:cNvPr id="230" name="Google Shape;230;p28"/>
          <p:cNvGraphicFramePr/>
          <p:nvPr/>
        </p:nvGraphicFramePr>
        <p:xfrm>
          <a:off x="242825" y="1256975"/>
          <a:ext cx="8672450" cy="3550890"/>
        </p:xfrm>
        <a:graphic>
          <a:graphicData uri="http://schemas.openxmlformats.org/drawingml/2006/table">
            <a:tbl>
              <a:tblPr>
                <a:noFill/>
                <a:tableStyleId>{97AA87B4-803B-4A56-A6A2-85344422AADE}</a:tableStyleId>
              </a:tblPr>
              <a:tblGrid>
                <a:gridCol w="4336225">
                  <a:extLst>
                    <a:ext uri="{9D8B030D-6E8A-4147-A177-3AD203B41FA5}">
                      <a16:colId xmlns:a16="http://schemas.microsoft.com/office/drawing/2014/main" val="20000"/>
                    </a:ext>
                  </a:extLst>
                </a:gridCol>
                <a:gridCol w="4336225">
                  <a:extLst>
                    <a:ext uri="{9D8B030D-6E8A-4147-A177-3AD203B41FA5}">
                      <a16:colId xmlns:a16="http://schemas.microsoft.com/office/drawing/2014/main" val="20001"/>
                    </a:ext>
                  </a:extLst>
                </a:gridCol>
              </a:tblGrid>
              <a:tr h="381000">
                <a:tc>
                  <a:txBody>
                    <a:bodyPr/>
                    <a:lstStyle/>
                    <a:p>
                      <a:pPr marL="0" lvl="0" indent="0" algn="just" rtl="0">
                        <a:spcBef>
                          <a:spcPts val="0"/>
                        </a:spcBef>
                        <a:spcAft>
                          <a:spcPts val="0"/>
                        </a:spcAft>
                        <a:buNone/>
                      </a:pPr>
                      <a:r>
                        <a:rPr lang="tr" sz="1300">
                          <a:highlight>
                            <a:schemeClr val="dk1"/>
                          </a:highlight>
                          <a:latin typeface="Source Code Pro"/>
                          <a:ea typeface="Source Code Pro"/>
                          <a:cs typeface="Source Code Pro"/>
                          <a:sym typeface="Source Code Pro"/>
                        </a:rPr>
                        <a:t>■ </a:t>
                      </a:r>
                      <a:r>
                        <a:rPr lang="tr" sz="1300" b="1">
                          <a:highlight>
                            <a:schemeClr val="dk1"/>
                          </a:highlight>
                          <a:latin typeface="Source Code Pro"/>
                          <a:ea typeface="Source Code Pro"/>
                          <a:cs typeface="Source Code Pro"/>
                          <a:sym typeface="Source Code Pro"/>
                        </a:rPr>
                        <a:t>Açık ve net bilgilendirme yapın.</a:t>
                      </a:r>
                      <a:endParaRPr sz="1300" b="1">
                        <a:highlight>
                          <a:schemeClr val="dk1"/>
                        </a:highlight>
                        <a:latin typeface="Source Code Pro"/>
                        <a:ea typeface="Source Code Pro"/>
                        <a:cs typeface="Source Code Pro"/>
                        <a:sym typeface="Source Code Pro"/>
                      </a:endParaRPr>
                    </a:p>
                    <a:p>
                      <a:pPr marL="0" lvl="0" indent="0" algn="just" rtl="0">
                        <a:spcBef>
                          <a:spcPts val="0"/>
                        </a:spcBef>
                        <a:spcAft>
                          <a:spcPts val="0"/>
                        </a:spcAft>
                        <a:buNone/>
                      </a:pPr>
                      <a:endParaRPr sz="1300">
                        <a:solidFill>
                          <a:srgbClr val="666666"/>
                        </a:solidFill>
                        <a:latin typeface="Source Code Pro"/>
                        <a:ea typeface="Source Code Pro"/>
                        <a:cs typeface="Source Code Pro"/>
                        <a:sym typeface="Source Code Pro"/>
                      </a:endParaRPr>
                    </a:p>
                    <a:p>
                      <a:pPr marL="0" lvl="0" indent="0" algn="just" rtl="0">
                        <a:spcBef>
                          <a:spcPts val="0"/>
                        </a:spcBef>
                        <a:spcAft>
                          <a:spcPts val="0"/>
                        </a:spcAft>
                        <a:buNone/>
                      </a:pPr>
                      <a:r>
                        <a:rPr lang="tr" sz="1300">
                          <a:solidFill>
                            <a:srgbClr val="666666"/>
                          </a:solidFill>
                          <a:latin typeface="Source Code Pro"/>
                          <a:ea typeface="Source Code Pro"/>
                          <a:cs typeface="Source Code Pro"/>
                          <a:sym typeface="Source Code Pro"/>
                        </a:rPr>
                        <a:t>Açık ve net bir bilgilendirme yapılmalı, bu rahatsızlığa yakalanmanın kimsenin</a:t>
                      </a:r>
                      <a:endParaRPr sz="1300">
                        <a:solidFill>
                          <a:srgbClr val="666666"/>
                        </a:solidFill>
                        <a:latin typeface="Source Code Pro"/>
                        <a:ea typeface="Source Code Pro"/>
                        <a:cs typeface="Source Code Pro"/>
                        <a:sym typeface="Source Code Pro"/>
                      </a:endParaRPr>
                    </a:p>
                    <a:p>
                      <a:pPr marL="0" lvl="0" indent="0" algn="just" rtl="0">
                        <a:spcBef>
                          <a:spcPts val="0"/>
                        </a:spcBef>
                        <a:spcAft>
                          <a:spcPts val="0"/>
                        </a:spcAft>
                        <a:buNone/>
                      </a:pPr>
                      <a:r>
                        <a:rPr lang="tr" sz="1300">
                          <a:solidFill>
                            <a:srgbClr val="666666"/>
                          </a:solidFill>
                          <a:latin typeface="Source Code Pro"/>
                          <a:ea typeface="Source Code Pro"/>
                          <a:cs typeface="Source Code Pro"/>
                          <a:sym typeface="Source Code Pro"/>
                        </a:rPr>
                        <a:t>suçu olmadığı, kimsenin isteyerek bu hastalığa yakalanmadığı, saklanması veya utanılması gereken bir durum olmadığı mesajı çocuklara verilmelidir. Mümkün olduğunca çalışma veya tedavi nedeniyle evden uzakta olan ebeveyn ile gün içinde görüşmesinin sağlanması da önemli bir destek olacaktır.</a:t>
                      </a:r>
                      <a:endParaRPr sz="1300">
                        <a:solidFill>
                          <a:srgbClr val="666666"/>
                        </a:solidFill>
                        <a:latin typeface="Source Code Pro"/>
                        <a:ea typeface="Source Code Pro"/>
                        <a:cs typeface="Source Code Pro"/>
                        <a:sym typeface="Source Code Pro"/>
                      </a:endParaRPr>
                    </a:p>
                    <a:p>
                      <a:pPr marL="0" lvl="0" indent="0" algn="just" rtl="0">
                        <a:spcBef>
                          <a:spcPts val="0"/>
                        </a:spcBef>
                        <a:spcAft>
                          <a:spcPts val="0"/>
                        </a:spcAft>
                        <a:buNone/>
                      </a:pPr>
                      <a:r>
                        <a:rPr lang="tr" sz="1300">
                          <a:solidFill>
                            <a:srgbClr val="666666"/>
                          </a:solidFill>
                          <a:latin typeface="Source Code Pro"/>
                          <a:ea typeface="Source Code Pro"/>
                          <a:cs typeface="Source Code Pro"/>
                          <a:sym typeface="Source Code Pro"/>
                        </a:rPr>
                        <a:t>Ebeveynlerin, hastaların veya yaşlıların neden ayrı tutulduğu konusunda doğru, yaşına uygun bilgiler çocuklara aktarılmalıdır.</a:t>
                      </a:r>
                      <a:endParaRPr sz="1300">
                        <a:solidFill>
                          <a:srgbClr val="666666"/>
                        </a:solidFill>
                        <a:latin typeface="Source Code Pro"/>
                        <a:ea typeface="Source Code Pro"/>
                        <a:cs typeface="Source Code Pro"/>
                        <a:sym typeface="Source Code Pro"/>
                      </a:endParaRPr>
                    </a:p>
                    <a:p>
                      <a:pPr marL="0" lvl="0" indent="0" algn="just" rtl="0">
                        <a:spcBef>
                          <a:spcPts val="0"/>
                        </a:spcBef>
                        <a:spcAft>
                          <a:spcPts val="0"/>
                        </a:spcAft>
                        <a:buNone/>
                      </a:pPr>
                      <a:endParaRPr sz="1300">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just" rtl="0">
                        <a:spcBef>
                          <a:spcPts val="0"/>
                        </a:spcBef>
                        <a:spcAft>
                          <a:spcPts val="0"/>
                        </a:spcAft>
                        <a:buNone/>
                      </a:pPr>
                      <a:r>
                        <a:rPr lang="tr" sz="1300">
                          <a:highlight>
                            <a:schemeClr val="dk1"/>
                          </a:highlight>
                          <a:latin typeface="Source Code Pro"/>
                          <a:ea typeface="Source Code Pro"/>
                          <a:cs typeface="Source Code Pro"/>
                          <a:sym typeface="Source Code Pro"/>
                        </a:rPr>
                        <a:t>■ </a:t>
                      </a:r>
                      <a:r>
                        <a:rPr lang="tr" sz="1300" b="1">
                          <a:highlight>
                            <a:schemeClr val="dk1"/>
                          </a:highlight>
                          <a:latin typeface="Source Code Pro"/>
                          <a:ea typeface="Source Code Pro"/>
                          <a:cs typeface="Source Code Pro"/>
                          <a:sym typeface="Source Code Pro"/>
                        </a:rPr>
                        <a:t>Fiziksel, bilişsel ve sosyal becerilerini desteleyecek aktiviteler planlayın.</a:t>
                      </a:r>
                      <a:endParaRPr sz="1300" b="1">
                        <a:highlight>
                          <a:schemeClr val="dk1"/>
                        </a:highlight>
                        <a:latin typeface="Source Code Pro"/>
                        <a:ea typeface="Source Code Pro"/>
                        <a:cs typeface="Source Code Pro"/>
                        <a:sym typeface="Source Code Pro"/>
                      </a:endParaRPr>
                    </a:p>
                    <a:p>
                      <a:pPr marL="0" lvl="0" indent="0" algn="just" rtl="0">
                        <a:spcBef>
                          <a:spcPts val="0"/>
                        </a:spcBef>
                        <a:spcAft>
                          <a:spcPts val="0"/>
                        </a:spcAft>
                        <a:buNone/>
                      </a:pPr>
                      <a:endParaRPr sz="1300">
                        <a:latin typeface="Source Code Pro"/>
                        <a:ea typeface="Source Code Pro"/>
                        <a:cs typeface="Source Code Pro"/>
                        <a:sym typeface="Source Code Pro"/>
                      </a:endParaRPr>
                    </a:p>
                    <a:p>
                      <a:pPr marL="0" lvl="0" indent="0" algn="just" rtl="0">
                        <a:spcBef>
                          <a:spcPts val="0"/>
                        </a:spcBef>
                        <a:spcAft>
                          <a:spcPts val="0"/>
                        </a:spcAft>
                        <a:buNone/>
                      </a:pPr>
                      <a:r>
                        <a:rPr lang="tr" sz="1300">
                          <a:solidFill>
                            <a:srgbClr val="666666"/>
                          </a:solidFill>
                          <a:latin typeface="Source Code Pro"/>
                          <a:ea typeface="Source Code Pro"/>
                          <a:cs typeface="Source Code Pro"/>
                          <a:sym typeface="Source Code Pro"/>
                        </a:rPr>
                        <a:t>Uzaktan eğitim alan çocukların ev içi aktiviteleri, uyku ve yemek saatleri ders saatlerine göre ayarlanmalı, ders saati esnasında fiziksel ihtiyaçları(</a:t>
                      </a:r>
                      <a:endParaRPr sz="1300">
                        <a:solidFill>
                          <a:srgbClr val="666666"/>
                        </a:solidFill>
                        <a:latin typeface="Source Code Pro"/>
                        <a:ea typeface="Source Code Pro"/>
                        <a:cs typeface="Source Code Pro"/>
                        <a:sym typeface="Source Code Pro"/>
                      </a:endParaRPr>
                    </a:p>
                    <a:p>
                      <a:pPr marL="0" lvl="0" indent="0" algn="just" rtl="0">
                        <a:spcBef>
                          <a:spcPts val="0"/>
                        </a:spcBef>
                        <a:spcAft>
                          <a:spcPts val="0"/>
                        </a:spcAft>
                        <a:buNone/>
                      </a:pPr>
                      <a:r>
                        <a:rPr lang="tr" sz="1300">
                          <a:solidFill>
                            <a:srgbClr val="666666"/>
                          </a:solidFill>
                          <a:latin typeface="Source Code Pro"/>
                          <a:ea typeface="Source Code Pro"/>
                          <a:cs typeface="Source Code Pro"/>
                          <a:sym typeface="Source Code Pro"/>
                        </a:rPr>
                        <a:t>yemek, tuvalet ihtiyacı gibi) karşılanmış olmasına dikkat edilmelidir Henüz okula başlamamış olan veya devam etmekte olduğu okulun uzaktan eğitim desteği olmayan çocuklarda ebeveynler tarafından belirlenen uygun saatlerde yaşına uygun etkinlikler planlanmalıdır</a:t>
                      </a:r>
                      <a:r>
                        <a:rPr lang="tr"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0" lvl="0" indent="0" algn="just" rtl="0">
                        <a:spcBef>
                          <a:spcPts val="0"/>
                        </a:spcBef>
                        <a:spcAft>
                          <a:spcPts val="0"/>
                        </a:spcAft>
                        <a:buNone/>
                      </a:pPr>
                      <a:endParaRPr sz="1300">
                        <a:latin typeface="Source Code Pro"/>
                        <a:ea typeface="Source Code Pro"/>
                        <a:cs typeface="Source Code Pro"/>
                        <a:sym typeface="Source Code Pro"/>
                      </a:endParaRPr>
                    </a:p>
                    <a:p>
                      <a:pPr marL="0" lvl="0" indent="0" algn="just" rtl="0">
                        <a:spcBef>
                          <a:spcPts val="0"/>
                        </a:spcBef>
                        <a:spcAft>
                          <a:spcPts val="0"/>
                        </a:spcAft>
                        <a:buNone/>
                      </a:pPr>
                      <a:endParaRPr sz="1300">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311700" y="1382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İlkokul Dönemi (6-10 yaş)</a:t>
            </a:r>
            <a:endParaRPr>
              <a:highlight>
                <a:schemeClr val="dk1"/>
              </a:highlight>
            </a:endParaRPr>
          </a:p>
        </p:txBody>
      </p:sp>
      <p:graphicFrame>
        <p:nvGraphicFramePr>
          <p:cNvPr id="236" name="Google Shape;236;p29"/>
          <p:cNvGraphicFramePr/>
          <p:nvPr/>
        </p:nvGraphicFramePr>
        <p:xfrm>
          <a:off x="404425" y="939250"/>
          <a:ext cx="8349225" cy="3996795"/>
        </p:xfrm>
        <a:graphic>
          <a:graphicData uri="http://schemas.openxmlformats.org/drawingml/2006/table">
            <a:tbl>
              <a:tblPr>
                <a:noFill/>
                <a:tableStyleId>{97AA87B4-803B-4A56-A6A2-85344422AADE}</a:tableStyleId>
              </a:tblPr>
              <a:tblGrid>
                <a:gridCol w="8349225">
                  <a:extLst>
                    <a:ext uri="{9D8B030D-6E8A-4147-A177-3AD203B41FA5}">
                      <a16:colId xmlns:a16="http://schemas.microsoft.com/office/drawing/2014/main" val="20000"/>
                    </a:ext>
                  </a:extLst>
                </a:gridCol>
              </a:tblGrid>
              <a:tr h="1070775">
                <a:tc>
                  <a:txBody>
                    <a:bodyPr/>
                    <a:lstStyle/>
                    <a:p>
                      <a:pPr marL="0" lvl="0" indent="0" algn="just" rtl="0">
                        <a:spcBef>
                          <a:spcPts val="0"/>
                        </a:spcBef>
                        <a:spcAft>
                          <a:spcPts val="0"/>
                        </a:spcAft>
                        <a:buNone/>
                      </a:pPr>
                      <a:r>
                        <a:rPr lang="tr" b="1">
                          <a:highlight>
                            <a:schemeClr val="dk1"/>
                          </a:highlight>
                          <a:latin typeface="Source Code Pro"/>
                          <a:ea typeface="Source Code Pro"/>
                          <a:cs typeface="Source Code Pro"/>
                          <a:sym typeface="Source Code Pro"/>
                        </a:rPr>
                        <a:t>■ Rutinlerini koruyun</a:t>
                      </a:r>
                      <a:endParaRPr b="1">
                        <a:highlight>
                          <a:schemeClr val="dk1"/>
                        </a:highlight>
                        <a:latin typeface="Source Code Pro"/>
                        <a:ea typeface="Source Code Pro"/>
                        <a:cs typeface="Source Code Pro"/>
                        <a:sym typeface="Source Code Pro"/>
                      </a:endParaRPr>
                    </a:p>
                    <a:p>
                      <a:pPr marL="0" lvl="0" indent="0" algn="just" rtl="0">
                        <a:spcBef>
                          <a:spcPts val="0"/>
                        </a:spcBef>
                        <a:spcAft>
                          <a:spcPts val="0"/>
                        </a:spcAft>
                        <a:buNone/>
                      </a:pPr>
                      <a:endParaRPr>
                        <a:latin typeface="Source Code Pro"/>
                        <a:ea typeface="Source Code Pro"/>
                        <a:cs typeface="Source Code Pro"/>
                        <a:sym typeface="Source Code Pro"/>
                      </a:endParaRPr>
                    </a:p>
                    <a:p>
                      <a:pPr marL="0" lvl="0" indent="0" algn="just" rtl="0">
                        <a:spcBef>
                          <a:spcPts val="0"/>
                        </a:spcBef>
                        <a:spcAft>
                          <a:spcPts val="0"/>
                        </a:spcAft>
                        <a:buNone/>
                      </a:pPr>
                      <a:r>
                        <a:rPr lang="tr">
                          <a:solidFill>
                            <a:srgbClr val="666666"/>
                          </a:solidFill>
                          <a:latin typeface="Source Code Pro"/>
                          <a:ea typeface="Source Code Pro"/>
                          <a:cs typeface="Source Code Pro"/>
                          <a:sym typeface="Source Code Pro"/>
                        </a:rPr>
                        <a:t>Çocukların yemek, teknoloji kullanımı, oyun oynama, ders ve uyku saatleri mümkün olduğunca sabit ve okula gittikleri zamankine uyumlu tutulmalıdır.</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19125">
                <a:tc>
                  <a:txBody>
                    <a:bodyPr/>
                    <a:lstStyle/>
                    <a:p>
                      <a:pPr marL="0" lvl="0" indent="0" algn="just" rtl="0">
                        <a:spcBef>
                          <a:spcPts val="0"/>
                        </a:spcBef>
                        <a:spcAft>
                          <a:spcPts val="0"/>
                        </a:spcAft>
                        <a:buNone/>
                      </a:pPr>
                      <a:r>
                        <a:rPr lang="tr" b="1">
                          <a:highlight>
                            <a:schemeClr val="dk1"/>
                          </a:highlight>
                          <a:latin typeface="Source Code Pro"/>
                          <a:ea typeface="Source Code Pro"/>
                          <a:cs typeface="Source Code Pro"/>
                          <a:sym typeface="Source Code Pro"/>
                        </a:rPr>
                        <a:t>■ Öğretmen ve akran iletişimine destek olun</a:t>
                      </a:r>
                      <a:endParaRPr b="1">
                        <a:highlight>
                          <a:schemeClr val="dk1"/>
                        </a:highlight>
                        <a:latin typeface="Source Code Pro"/>
                        <a:ea typeface="Source Code Pro"/>
                        <a:cs typeface="Source Code Pro"/>
                        <a:sym typeface="Source Code Pro"/>
                      </a:endParaRPr>
                    </a:p>
                    <a:p>
                      <a:pPr marL="0" lvl="0" indent="0" algn="just" rtl="0">
                        <a:spcBef>
                          <a:spcPts val="0"/>
                        </a:spcBef>
                        <a:spcAft>
                          <a:spcPts val="0"/>
                        </a:spcAft>
                        <a:buNone/>
                      </a:pPr>
                      <a:endParaRPr>
                        <a:latin typeface="Source Code Pro"/>
                        <a:ea typeface="Source Code Pro"/>
                        <a:cs typeface="Source Code Pro"/>
                        <a:sym typeface="Source Code Pro"/>
                      </a:endParaRPr>
                    </a:p>
                    <a:p>
                      <a:pPr marL="0" lvl="0" indent="0" algn="just" rtl="0">
                        <a:spcBef>
                          <a:spcPts val="0"/>
                        </a:spcBef>
                        <a:spcAft>
                          <a:spcPts val="0"/>
                        </a:spcAft>
                        <a:buNone/>
                      </a:pPr>
                      <a:r>
                        <a:rPr lang="tr">
                          <a:solidFill>
                            <a:srgbClr val="666666"/>
                          </a:solidFill>
                          <a:latin typeface="Source Code Pro"/>
                          <a:ea typeface="Source Code Pro"/>
                          <a:cs typeface="Source Code Pro"/>
                          <a:sym typeface="Source Code Pro"/>
                        </a:rPr>
                        <a:t>İlkokul döneminde çocuklar için arkadaş ilişkileri ve öğretmenleri ile iletişimleri ruhsal gelişimleri ve psikolojik iyilik halleri için çok önemlidir.Bu nedenle öğretmeni ve arkadaşları ile iletişim  kurmalarının desteklenmesi bu süreci daha olumlu atlatmasına yardımcı olacaktır.</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09675">
                <a:tc>
                  <a:txBody>
                    <a:bodyPr/>
                    <a:lstStyle/>
                    <a:p>
                      <a:pPr marL="0" lvl="0" indent="0" algn="just" rtl="0">
                        <a:spcBef>
                          <a:spcPts val="0"/>
                        </a:spcBef>
                        <a:spcAft>
                          <a:spcPts val="0"/>
                        </a:spcAft>
                        <a:buNone/>
                      </a:pPr>
                      <a:r>
                        <a:rPr lang="tr" b="1">
                          <a:highlight>
                            <a:schemeClr val="dk1"/>
                          </a:highlight>
                          <a:latin typeface="Source Code Pro"/>
                          <a:ea typeface="Source Code Pro"/>
                          <a:cs typeface="Source Code Pro"/>
                          <a:sym typeface="Source Code Pro"/>
                        </a:rPr>
                        <a:t>■ Fiziksel bilişsel ve sosyal becerilerini desteleyecek aktiviteler planlayın.</a:t>
                      </a:r>
                      <a:endParaRPr b="1">
                        <a:highlight>
                          <a:schemeClr val="dk1"/>
                        </a:highlight>
                        <a:latin typeface="Source Code Pro"/>
                        <a:ea typeface="Source Code Pro"/>
                        <a:cs typeface="Source Code Pro"/>
                        <a:sym typeface="Source Code Pro"/>
                      </a:endParaRPr>
                    </a:p>
                    <a:p>
                      <a:pPr marL="0" lvl="0" indent="0" algn="just" rtl="0">
                        <a:spcBef>
                          <a:spcPts val="0"/>
                        </a:spcBef>
                        <a:spcAft>
                          <a:spcPts val="0"/>
                        </a:spcAft>
                        <a:buNone/>
                      </a:pPr>
                      <a:endParaRPr>
                        <a:highlight>
                          <a:schemeClr val="dk1"/>
                        </a:highlight>
                        <a:latin typeface="Source Code Pro"/>
                        <a:ea typeface="Source Code Pro"/>
                        <a:cs typeface="Source Code Pro"/>
                        <a:sym typeface="Source Code Pro"/>
                      </a:endParaRPr>
                    </a:p>
                    <a:p>
                      <a:pPr marL="0" lvl="0" indent="0" algn="just" rtl="0">
                        <a:spcBef>
                          <a:spcPts val="0"/>
                        </a:spcBef>
                        <a:spcAft>
                          <a:spcPts val="0"/>
                        </a:spcAft>
                        <a:buNone/>
                      </a:pPr>
                      <a:r>
                        <a:rPr lang="tr">
                          <a:solidFill>
                            <a:srgbClr val="666666"/>
                          </a:solidFill>
                          <a:latin typeface="Source Code Pro"/>
                          <a:ea typeface="Source Code Pro"/>
                          <a:cs typeface="Source Code Pro"/>
                          <a:sym typeface="Source Code Pro"/>
                        </a:rPr>
                        <a:t>Ö</a:t>
                      </a:r>
                      <a:r>
                        <a:rPr lang="tr">
                          <a:solidFill>
                            <a:schemeClr val="dk2"/>
                          </a:solidFill>
                          <a:latin typeface="Source Code Pro"/>
                          <a:ea typeface="Source Code Pro"/>
                          <a:cs typeface="Source Code Pro"/>
                          <a:sym typeface="Source Code Pro"/>
                        </a:rPr>
                        <a:t>zellikle oyun saatlerinde ailecek oynanacak oyunlar veya arkadaşları ile bir araya gelebilmesini sağlayacak online görüşmeler çocukların enerjilerini boşaltmalarına ve ruhsal iyilik hallerini korumalarına yardımcı olur.</a:t>
                      </a:r>
                      <a:endParaRPr>
                        <a:solidFill>
                          <a:schemeClr val="dk2"/>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title"/>
          </p:nvPr>
        </p:nvSpPr>
        <p:spPr>
          <a:xfrm>
            <a:off x="140925" y="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İlkokul Dönemi (6-10 yaş)</a:t>
            </a:r>
            <a:endParaRPr>
              <a:highlight>
                <a:schemeClr val="dk1"/>
              </a:highlight>
            </a:endParaRPr>
          </a:p>
          <a:p>
            <a:pPr marL="0" lvl="0" indent="0" algn="l" rtl="0">
              <a:spcBef>
                <a:spcPts val="0"/>
              </a:spcBef>
              <a:spcAft>
                <a:spcPts val="0"/>
              </a:spcAft>
              <a:buNone/>
            </a:pPr>
            <a:endParaRPr/>
          </a:p>
        </p:txBody>
      </p:sp>
      <p:graphicFrame>
        <p:nvGraphicFramePr>
          <p:cNvPr id="242" name="Google Shape;242;p30"/>
          <p:cNvGraphicFramePr/>
          <p:nvPr/>
        </p:nvGraphicFramePr>
        <p:xfrm>
          <a:off x="140913" y="798750"/>
          <a:ext cx="8862175" cy="4267140"/>
        </p:xfrm>
        <a:graphic>
          <a:graphicData uri="http://schemas.openxmlformats.org/drawingml/2006/table">
            <a:tbl>
              <a:tblPr>
                <a:noFill/>
                <a:tableStyleId>{97AA87B4-803B-4A56-A6A2-85344422AADE}</a:tableStyleId>
              </a:tblPr>
              <a:tblGrid>
                <a:gridCol w="8862175">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tr" b="1">
                          <a:highlight>
                            <a:schemeClr val="dk1"/>
                          </a:highlight>
                          <a:latin typeface="Source Code Pro"/>
                          <a:ea typeface="Source Code Pro"/>
                          <a:cs typeface="Source Code Pro"/>
                          <a:sym typeface="Source Code Pro"/>
                        </a:rPr>
                        <a:t>■ </a:t>
                      </a:r>
                      <a:r>
                        <a:rPr lang="tr" sz="1200" b="1">
                          <a:highlight>
                            <a:schemeClr val="dk1"/>
                          </a:highlight>
                          <a:latin typeface="Source Code Pro"/>
                          <a:ea typeface="Source Code Pro"/>
                          <a:cs typeface="Source Code Pro"/>
                          <a:sym typeface="Source Code Pro"/>
                        </a:rPr>
                        <a:t>Onların düşünce ve duygularını anlamaya çalışın.</a:t>
                      </a:r>
                      <a:endParaRPr sz="1200" b="1">
                        <a:highlight>
                          <a:schemeClr val="dk1"/>
                        </a:highlight>
                        <a:latin typeface="Source Code Pro"/>
                        <a:ea typeface="Source Code Pro"/>
                        <a:cs typeface="Source Code Pro"/>
                        <a:sym typeface="Source Code Pro"/>
                      </a:endParaRPr>
                    </a:p>
                    <a:p>
                      <a:pPr marL="0" lvl="0" indent="0" algn="l" rtl="0">
                        <a:spcBef>
                          <a:spcPts val="0"/>
                        </a:spcBef>
                        <a:spcAft>
                          <a:spcPts val="0"/>
                        </a:spcAft>
                        <a:buNone/>
                      </a:pPr>
                      <a:endParaRPr sz="1200" b="1">
                        <a:highlight>
                          <a:schemeClr val="dk1"/>
                        </a:highlight>
                        <a:latin typeface="Source Code Pro"/>
                        <a:ea typeface="Source Code Pro"/>
                        <a:cs typeface="Source Code Pro"/>
                        <a:sym typeface="Source Code Pro"/>
                      </a:endParaRPr>
                    </a:p>
                    <a:p>
                      <a:pPr marL="0" lvl="0" indent="0" algn="just" rtl="0">
                        <a:spcBef>
                          <a:spcPts val="0"/>
                        </a:spcBef>
                        <a:spcAft>
                          <a:spcPts val="0"/>
                        </a:spcAft>
                        <a:buNone/>
                      </a:pPr>
                      <a:r>
                        <a:rPr lang="tr" sz="1200">
                          <a:solidFill>
                            <a:srgbClr val="666666"/>
                          </a:solidFill>
                          <a:latin typeface="Source Code Pro"/>
                          <a:ea typeface="Source Code Pro"/>
                          <a:cs typeface="Source Code Pro"/>
                          <a:sym typeface="Source Code Pro"/>
                        </a:rPr>
                        <a:t>İlkokul çağındaki çocuklar kendilerini sözel olarak tam ifade edemeselerde olayların farkındadır, anlamayacaklarını düşündüğümüz konuşmaları anlayabilirler veya hatalı olarak yorumlayabilirler.Bu nedenle onların anlayabileceği dilden olan bitenler anlatılmalı ve korunma yolları ile ilgili detaylı bilgilendirme yapılmalıdır. Onların bu konuda neler bildiğini, düşüncelerini, duygularını ve kafalarını karıştıran soruları iyi anlamaya çalışın Konuşmalarınızda söylediklerinizin onlar için yeni korkular yaratmayacağından emin olun Size yanıtını bilmediğiniz sorular sorduklarında o konuyu bilmediğinizi ama öğrenip söyleyebileceğinizi belirtin ya da birlikte araştırın.</a:t>
                      </a:r>
                      <a:endParaRPr sz="1200">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tr" b="1">
                          <a:highlight>
                            <a:schemeClr val="dk1"/>
                          </a:highlight>
                          <a:latin typeface="Source Code Pro"/>
                          <a:ea typeface="Source Code Pro"/>
                          <a:cs typeface="Source Code Pro"/>
                          <a:sym typeface="Source Code Pro"/>
                        </a:rPr>
                        <a:t>■ </a:t>
                      </a:r>
                      <a:r>
                        <a:rPr lang="tr" sz="1200" b="1">
                          <a:highlight>
                            <a:schemeClr val="dk1"/>
                          </a:highlight>
                          <a:latin typeface="Source Code Pro"/>
                          <a:ea typeface="Source Code Pro"/>
                          <a:cs typeface="Source Code Pro"/>
                          <a:sym typeface="Source Code Pro"/>
                        </a:rPr>
                        <a:t>Aldıkları bilgileri doğru anlamalarını sağlayın.</a:t>
                      </a:r>
                      <a:endParaRPr sz="1200" b="1">
                        <a:highlight>
                          <a:schemeClr val="dk1"/>
                        </a:highlight>
                        <a:latin typeface="Source Code Pro"/>
                        <a:ea typeface="Source Code Pro"/>
                        <a:cs typeface="Source Code Pro"/>
                        <a:sym typeface="Source Code Pro"/>
                      </a:endParaRPr>
                    </a:p>
                    <a:p>
                      <a:pPr marL="0" lvl="0" indent="0" algn="l" rtl="0">
                        <a:spcBef>
                          <a:spcPts val="0"/>
                        </a:spcBef>
                        <a:spcAft>
                          <a:spcPts val="0"/>
                        </a:spcAft>
                        <a:buNone/>
                      </a:pPr>
                      <a:endParaRPr sz="1200" b="1">
                        <a:highlight>
                          <a:schemeClr val="dk1"/>
                        </a:highlight>
                        <a:latin typeface="Source Code Pro"/>
                        <a:ea typeface="Source Code Pro"/>
                        <a:cs typeface="Source Code Pro"/>
                        <a:sym typeface="Source Code Pro"/>
                      </a:endParaRPr>
                    </a:p>
                    <a:p>
                      <a:pPr marL="0" lvl="0" indent="0" algn="just" rtl="0">
                        <a:spcBef>
                          <a:spcPts val="0"/>
                        </a:spcBef>
                        <a:spcAft>
                          <a:spcPts val="0"/>
                        </a:spcAft>
                        <a:buNone/>
                      </a:pPr>
                      <a:r>
                        <a:rPr lang="tr" sz="1200">
                          <a:solidFill>
                            <a:srgbClr val="666666"/>
                          </a:solidFill>
                          <a:latin typeface="Source Code Pro"/>
                          <a:ea typeface="Source Code Pro"/>
                          <a:cs typeface="Source Code Pro"/>
                          <a:sym typeface="Source Code Pro"/>
                        </a:rPr>
                        <a:t>Onları önemsediğinizi, kaygı ve korkularını küçümsemediğinizi ve yok saymadığınızı, dikkatle dinlediğinizi belli edin. Konuşma sırasında çocuğunuzun beden diline (ses tonuna, yüz ifadesine vb dikkat ederek konuştuklarınızın onu ne derece endişelendirdiğini izlemeye çalışın. Konuştuklarınızı anladığından emin olun ve istediği zaman sizinle konuşabileceğini belirtin. Televizyonda, radyoda ya da internette neleri dinlediğine ve izlediğine duyarlı olun Internet ya da medyadaki bazı bilgilerin doğru olmadığını belirterek güvenilir kaynaklardan bilgi edinmesine destek olun Yanlış bilgilenme kaygı ve korkuyu arttırabilir.</a:t>
                      </a:r>
                      <a:endParaRPr sz="1200">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endParaRPr sz="1200"/>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İlkokul Dönemi (6-10 yaş)</a:t>
            </a:r>
            <a:endParaRPr>
              <a:highlight>
                <a:schemeClr val="dk1"/>
              </a:highlight>
            </a:endParaRPr>
          </a:p>
        </p:txBody>
      </p:sp>
      <p:graphicFrame>
        <p:nvGraphicFramePr>
          <p:cNvPr id="248" name="Google Shape;248;p31"/>
          <p:cNvGraphicFramePr/>
          <p:nvPr/>
        </p:nvGraphicFramePr>
        <p:xfrm>
          <a:off x="460650" y="1234375"/>
          <a:ext cx="7822200" cy="3383250"/>
        </p:xfrm>
        <a:graphic>
          <a:graphicData uri="http://schemas.openxmlformats.org/drawingml/2006/table">
            <a:tbl>
              <a:tblPr>
                <a:noFill/>
                <a:tableStyleId>{97AA87B4-803B-4A56-A6A2-85344422AADE}</a:tableStyleId>
              </a:tblPr>
              <a:tblGrid>
                <a:gridCol w="782220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tr" b="1">
                          <a:highlight>
                            <a:schemeClr val="dk1"/>
                          </a:highlight>
                          <a:latin typeface="Source Code Pro"/>
                          <a:ea typeface="Source Code Pro"/>
                          <a:cs typeface="Source Code Pro"/>
                          <a:sym typeface="Source Code Pro"/>
                        </a:rPr>
                        <a:t>■ Uzaktan eğitim konusunda yol gösterin</a:t>
                      </a:r>
                      <a:endParaRPr b="1">
                        <a:highlight>
                          <a:schemeClr val="dk1"/>
                        </a:highlight>
                        <a:latin typeface="Source Code Pro"/>
                        <a:ea typeface="Source Code Pro"/>
                        <a:cs typeface="Source Code Pro"/>
                        <a:sym typeface="Source Code Pro"/>
                      </a:endParaRPr>
                    </a:p>
                    <a:p>
                      <a:pPr marL="0" lvl="0" indent="0" algn="just" rtl="0">
                        <a:spcBef>
                          <a:spcPts val="0"/>
                        </a:spcBef>
                        <a:spcAft>
                          <a:spcPts val="0"/>
                        </a:spcAft>
                        <a:buNone/>
                      </a:pPr>
                      <a:endParaRPr>
                        <a:latin typeface="Source Code Pro"/>
                        <a:ea typeface="Source Code Pro"/>
                        <a:cs typeface="Source Code Pro"/>
                        <a:sym typeface="Source Code Pro"/>
                      </a:endParaRPr>
                    </a:p>
                    <a:p>
                      <a:pPr marL="0" lvl="0" indent="0" algn="just" rtl="0">
                        <a:spcBef>
                          <a:spcPts val="0"/>
                        </a:spcBef>
                        <a:spcAft>
                          <a:spcPts val="0"/>
                        </a:spcAft>
                        <a:buNone/>
                      </a:pPr>
                      <a:r>
                        <a:rPr lang="tr">
                          <a:solidFill>
                            <a:srgbClr val="666666"/>
                          </a:solidFill>
                          <a:latin typeface="Source Code Pro"/>
                          <a:ea typeface="Source Code Pro"/>
                          <a:cs typeface="Source Code Pro"/>
                          <a:sym typeface="Source Code Pro"/>
                        </a:rPr>
                        <a:t>Ev içi aktiviteleri, uyku ve yemek saatleri ders saatlerine göre ayarlanmalı, dersler için gerekli olan araç gereçlerin temini açısından yardımcı olunmalıdır. Ev ortamının rahatlığına alışan ve derslere katılmak ile ilgili zorluk yaşayan çocuklarda katılımın zorunluluğu anlatılmalı, bu saatlerde ilgi ve dikkatini dağıtacak eylemlerde bulunmamaya özen gösterilmedir. Her günün sonunda programa uymasını kolaylaştıracak bir günlük tutması, olumlu davranışlarını sözle veya dikkatinizi vererek ödüllendirmek, hafta bitiminde ise birlikte hedeflere ulaşma durumunu gözden geçirmek  çocuğun motivasyonunu yüksek olmasına destek olacaktır. Bu yaştaki çocuklara bilgilendirmeler yapılırken yaşına uygun öykü, fotoğraf ve video kullanımı kafalarındaki belirsizliğin uygun bir şekilde giderilmesine yardımcı olur .</a:t>
                      </a:r>
                      <a:endParaRPr>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564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tr">
                <a:solidFill>
                  <a:srgbClr val="000000"/>
                </a:solidFill>
                <a:highlight>
                  <a:schemeClr val="dk1"/>
                </a:highlight>
              </a:rPr>
              <a:t>Sunum Planı</a:t>
            </a:r>
            <a:endParaRPr>
              <a:solidFill>
                <a:srgbClr val="000000"/>
              </a:solidFill>
              <a:highlight>
                <a:schemeClr val="dk1"/>
              </a:highlight>
            </a:endParaRPr>
          </a:p>
        </p:txBody>
      </p:sp>
      <p:sp>
        <p:nvSpPr>
          <p:cNvPr id="63" name="Google Shape;63;p14"/>
          <p:cNvSpPr txBox="1">
            <a:spLocks noGrp="1"/>
          </p:cNvSpPr>
          <p:nvPr>
            <p:ph type="body" idx="1"/>
          </p:nvPr>
        </p:nvSpPr>
        <p:spPr>
          <a:xfrm>
            <a:off x="311700" y="1152375"/>
            <a:ext cx="8520600" cy="39168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tr" sz="1400" b="1"/>
              <a:t>1. Hedefler</a:t>
            </a:r>
            <a:endParaRPr sz="1400" b="1"/>
          </a:p>
          <a:p>
            <a:pPr marL="0" lvl="0" indent="0" algn="just" rtl="0">
              <a:spcBef>
                <a:spcPts val="0"/>
              </a:spcBef>
              <a:spcAft>
                <a:spcPts val="0"/>
              </a:spcAft>
              <a:buNone/>
            </a:pPr>
            <a:r>
              <a:rPr lang="tr" sz="1400" b="1"/>
              <a:t>2. Covid-19 Tanımı</a:t>
            </a:r>
            <a:endParaRPr sz="1400" b="1"/>
          </a:p>
          <a:p>
            <a:pPr marL="0" lvl="0" indent="0" algn="just" rtl="0">
              <a:spcBef>
                <a:spcPts val="0"/>
              </a:spcBef>
              <a:spcAft>
                <a:spcPts val="0"/>
              </a:spcAft>
              <a:buNone/>
            </a:pPr>
            <a:r>
              <a:rPr lang="tr" sz="1400" b="1"/>
              <a:t>3. Zorlayıcı Yaşam Olayları </a:t>
            </a:r>
            <a:endParaRPr sz="1400" b="1"/>
          </a:p>
          <a:p>
            <a:pPr marL="0" lvl="0" indent="0" algn="just" rtl="0">
              <a:spcBef>
                <a:spcPts val="0"/>
              </a:spcBef>
              <a:spcAft>
                <a:spcPts val="0"/>
              </a:spcAft>
              <a:buNone/>
            </a:pPr>
            <a:r>
              <a:rPr lang="tr" sz="1400" b="1"/>
              <a:t>4. Covid-19 Salgın Hastalığının Etkileri</a:t>
            </a:r>
            <a:endParaRPr sz="1400" b="1"/>
          </a:p>
          <a:p>
            <a:pPr marL="0" lvl="0" indent="0" algn="just" rtl="0">
              <a:spcBef>
                <a:spcPts val="0"/>
              </a:spcBef>
              <a:spcAft>
                <a:spcPts val="0"/>
              </a:spcAft>
              <a:buNone/>
            </a:pPr>
            <a:r>
              <a:rPr lang="tr" sz="1400" b="1"/>
              <a:t>5. Çocuğun Gelişimsel Dönemine Özgü yaklaşım Önerileri</a:t>
            </a:r>
            <a:endParaRPr sz="1400" b="1"/>
          </a:p>
          <a:p>
            <a:pPr marL="0" lvl="0" indent="0" algn="just" rtl="0">
              <a:spcBef>
                <a:spcPts val="0"/>
              </a:spcBef>
              <a:spcAft>
                <a:spcPts val="0"/>
              </a:spcAft>
              <a:buNone/>
            </a:pPr>
            <a:r>
              <a:rPr lang="tr" sz="1400" b="1"/>
              <a:t>6. Okul Sürecinde Karşılaşılabilecek Sorunlar</a:t>
            </a:r>
            <a:endParaRPr sz="1400" b="1"/>
          </a:p>
          <a:p>
            <a:pPr marL="0" lvl="0" indent="0" algn="just" rtl="0">
              <a:spcBef>
                <a:spcPts val="0"/>
              </a:spcBef>
              <a:spcAft>
                <a:spcPts val="0"/>
              </a:spcAft>
              <a:buNone/>
            </a:pPr>
            <a:r>
              <a:rPr lang="tr" sz="1400" b="1"/>
              <a:t>7. Çocuklara Nasıl Yardımcı Olabiliriz?</a:t>
            </a:r>
            <a:endParaRPr sz="1400" b="1"/>
          </a:p>
          <a:p>
            <a:pPr marL="0" lvl="0" indent="0" algn="just" rtl="0">
              <a:spcBef>
                <a:spcPts val="0"/>
              </a:spcBef>
              <a:spcAft>
                <a:spcPts val="0"/>
              </a:spcAft>
              <a:buNone/>
            </a:pPr>
            <a:r>
              <a:rPr lang="tr" sz="1400" b="1"/>
              <a:t>8. Kaygı İle Baş Etmede Çoğunuzla Uygulayabileceğiniz Farkındalık Egzersizleri</a:t>
            </a:r>
            <a:endParaRPr sz="2400" b="1">
              <a:solidFill>
                <a:schemeClr val="accent1"/>
              </a:solidFill>
              <a:highlight>
                <a:schemeClr val="dk1"/>
              </a:highlight>
              <a:latin typeface="Amatic SC"/>
              <a:ea typeface="Amatic SC"/>
              <a:cs typeface="Amatic SC"/>
              <a:sym typeface="Amatic SC"/>
            </a:endParaRPr>
          </a:p>
          <a:p>
            <a:pPr marL="0" lvl="0" indent="0" algn="just" rtl="0">
              <a:spcBef>
                <a:spcPts val="0"/>
              </a:spcBef>
              <a:spcAft>
                <a:spcPts val="0"/>
              </a:spcAft>
              <a:buNone/>
            </a:pPr>
            <a:r>
              <a:rPr lang="tr" sz="1400" b="1"/>
              <a:t>9.Bu Süreçte Uygun Teknoloji Kullanımı ve Teknoloji Bağımlılığı Gelişmemesi İçin Ailelerin Uygulayabileceği Bazı Yaklaşımlar</a:t>
            </a:r>
            <a:endParaRPr sz="1400" b="1"/>
          </a:p>
          <a:p>
            <a:pPr marL="0" lvl="0" indent="0" algn="just" rtl="0">
              <a:spcBef>
                <a:spcPts val="0"/>
              </a:spcBef>
              <a:spcAft>
                <a:spcPts val="0"/>
              </a:spcAft>
              <a:buNone/>
            </a:pPr>
            <a:r>
              <a:rPr lang="tr" sz="1400" b="1"/>
              <a:t>10. Kendinize Nasıl Yardımcı Olabilirsiniz?</a:t>
            </a:r>
            <a:endParaRPr sz="1400" b="1"/>
          </a:p>
          <a:p>
            <a:pPr marL="0" lvl="0" indent="0" algn="just" rtl="0">
              <a:spcBef>
                <a:spcPts val="0"/>
              </a:spcBef>
              <a:spcAft>
                <a:spcPts val="0"/>
              </a:spcAft>
              <a:buNone/>
            </a:pPr>
            <a:r>
              <a:rPr lang="tr" sz="1400" b="1"/>
              <a:t>11. Bu Süreçte Ebeveynlere Yönelik Gerginlikle Başa Çıkmada Uygulanabilecek Bilinçli Farkındalık Egzersizleri</a:t>
            </a:r>
            <a:endParaRPr sz="1400" b="1"/>
          </a:p>
          <a:p>
            <a:pPr marL="0" lvl="0" indent="0" algn="just" rtl="0">
              <a:spcBef>
                <a:spcPts val="0"/>
              </a:spcBef>
              <a:spcAft>
                <a:spcPts val="0"/>
              </a:spcAft>
              <a:buNone/>
            </a:pPr>
            <a:r>
              <a:rPr lang="tr" sz="1400" b="1"/>
              <a:t>12. Yeni Normal – Kontrollü Sosyal Hayat</a:t>
            </a:r>
            <a:endParaRPr sz="1400" b="1"/>
          </a:p>
          <a:p>
            <a:pPr marL="0" lvl="0" indent="0" algn="l" rtl="0">
              <a:spcBef>
                <a:spcPts val="0"/>
              </a:spcBef>
              <a:spcAft>
                <a:spcPts val="0"/>
              </a:spcAft>
              <a:buNone/>
            </a:pPr>
            <a:endParaRPr b="1">
              <a:solidFill>
                <a:srgbClr val="99999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2"/>
          <p:cNvSpPr txBox="1">
            <a:spLocks noGrp="1"/>
          </p:cNvSpPr>
          <p:nvPr>
            <p:ph type="title"/>
          </p:nvPr>
        </p:nvSpPr>
        <p:spPr>
          <a:xfrm>
            <a:off x="311688" y="-61975"/>
            <a:ext cx="8520600" cy="6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Ergenlik Dönemi (11 -18 yaş)</a:t>
            </a:r>
            <a:endParaRPr>
              <a:highlight>
                <a:schemeClr val="dk1"/>
              </a:highlight>
            </a:endParaRPr>
          </a:p>
          <a:p>
            <a:pPr marL="0" lvl="0" indent="0" algn="l" rtl="0">
              <a:spcBef>
                <a:spcPts val="0"/>
              </a:spcBef>
              <a:spcAft>
                <a:spcPts val="0"/>
              </a:spcAft>
              <a:buNone/>
            </a:pPr>
            <a:endParaRPr>
              <a:highlight>
                <a:schemeClr val="dk1"/>
              </a:highlight>
            </a:endParaRPr>
          </a:p>
        </p:txBody>
      </p:sp>
      <p:graphicFrame>
        <p:nvGraphicFramePr>
          <p:cNvPr id="254" name="Google Shape;254;p32"/>
          <p:cNvGraphicFramePr/>
          <p:nvPr/>
        </p:nvGraphicFramePr>
        <p:xfrm>
          <a:off x="347513" y="721075"/>
          <a:ext cx="8448975" cy="4328100"/>
        </p:xfrm>
        <a:graphic>
          <a:graphicData uri="http://schemas.openxmlformats.org/drawingml/2006/table">
            <a:tbl>
              <a:tblPr>
                <a:noFill/>
                <a:tableStyleId>{97AA87B4-803B-4A56-A6A2-85344422AADE}</a:tableStyleId>
              </a:tblPr>
              <a:tblGrid>
                <a:gridCol w="8448975">
                  <a:extLst>
                    <a:ext uri="{9D8B030D-6E8A-4147-A177-3AD203B41FA5}">
                      <a16:colId xmlns:a16="http://schemas.microsoft.com/office/drawing/2014/main" val="20000"/>
                    </a:ext>
                  </a:extLst>
                </a:gridCol>
              </a:tblGrid>
              <a:tr h="2053100">
                <a:tc>
                  <a:txBody>
                    <a:bodyPr/>
                    <a:lstStyle/>
                    <a:p>
                      <a:pPr marL="0" lvl="0" indent="0" algn="just" rtl="0">
                        <a:spcBef>
                          <a:spcPts val="0"/>
                        </a:spcBef>
                        <a:spcAft>
                          <a:spcPts val="0"/>
                        </a:spcAft>
                        <a:buNone/>
                      </a:pPr>
                      <a:r>
                        <a:rPr lang="tr" sz="1300" b="1">
                          <a:highlight>
                            <a:schemeClr val="dk1"/>
                          </a:highlight>
                          <a:latin typeface="Source Code Pro"/>
                          <a:ea typeface="Source Code Pro"/>
                          <a:cs typeface="Source Code Pro"/>
                          <a:sym typeface="Source Code Pro"/>
                        </a:rPr>
                        <a:t>■ Birey olarak düşüncesine değer verdiğinizi hissettirin.</a:t>
                      </a:r>
                      <a:endParaRPr sz="1300" b="1">
                        <a:highlight>
                          <a:schemeClr val="dk1"/>
                        </a:highlight>
                        <a:latin typeface="Source Code Pro"/>
                        <a:ea typeface="Source Code Pro"/>
                        <a:cs typeface="Source Code Pro"/>
                        <a:sym typeface="Source Code Pro"/>
                      </a:endParaRPr>
                    </a:p>
                    <a:p>
                      <a:pPr marL="0" lvl="0" indent="0" algn="just" rtl="0">
                        <a:spcBef>
                          <a:spcPts val="0"/>
                        </a:spcBef>
                        <a:spcAft>
                          <a:spcPts val="0"/>
                        </a:spcAft>
                        <a:buNone/>
                      </a:pPr>
                      <a:endParaRPr sz="1300">
                        <a:solidFill>
                          <a:srgbClr val="666666"/>
                        </a:solidFill>
                        <a:latin typeface="Source Code Pro"/>
                        <a:ea typeface="Source Code Pro"/>
                        <a:cs typeface="Source Code Pro"/>
                        <a:sym typeface="Source Code Pro"/>
                      </a:endParaRPr>
                    </a:p>
                    <a:p>
                      <a:pPr marL="0" lvl="0" indent="0" algn="just" rtl="0">
                        <a:spcBef>
                          <a:spcPts val="0"/>
                        </a:spcBef>
                        <a:spcAft>
                          <a:spcPts val="0"/>
                        </a:spcAft>
                        <a:buNone/>
                      </a:pPr>
                      <a:r>
                        <a:rPr lang="tr" sz="1300">
                          <a:solidFill>
                            <a:srgbClr val="666666"/>
                          </a:solidFill>
                          <a:latin typeface="Source Code Pro"/>
                          <a:ea typeface="Source Code Pro"/>
                          <a:cs typeface="Source Code Pro"/>
                          <a:sym typeface="Source Code Pro"/>
                        </a:rPr>
                        <a:t>Bu nedenle salgında önerilen tedbirler ile ilgili gencin karşı gelici, reddedici tutumları anne ve babalar tarafından kişisel algılanmamalıdır.Ebeveynlerin bu durum açısından gençlere karşı öfkeli tutumları, ısrarcı olmaları veya zorlayıcı davranışları gençlerin uyum  sorunlarını artırabilir. Böyle durumlarda anlayabileceği düzeydeki bilimsel açıklamaların yanı sıra anababaların kendileri doğru uygulamaları yaparak ergenin örnek alabileceği tutumları sergilemelerinin etkisi önemli olacaktır.</a:t>
                      </a:r>
                      <a:endParaRPr sz="1300">
                        <a:solidFill>
                          <a:srgbClr val="666666"/>
                        </a:solidFill>
                        <a:latin typeface="Source Code Pro"/>
                        <a:ea typeface="Source Code Pro"/>
                        <a:cs typeface="Source Code Pro"/>
                        <a:sym typeface="Source Code Pro"/>
                      </a:endParaRPr>
                    </a:p>
                    <a:p>
                      <a:pPr marL="0" lvl="0" indent="0" algn="just" rtl="0">
                        <a:spcBef>
                          <a:spcPts val="0"/>
                        </a:spcBef>
                        <a:spcAft>
                          <a:spcPts val="0"/>
                        </a:spcAft>
                        <a:buNone/>
                      </a:pPr>
                      <a:endParaRPr sz="1300">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053100">
                <a:tc>
                  <a:txBody>
                    <a:bodyPr/>
                    <a:lstStyle/>
                    <a:p>
                      <a:pPr marL="0" lvl="0" indent="0" algn="just" rtl="0">
                        <a:spcBef>
                          <a:spcPts val="0"/>
                        </a:spcBef>
                        <a:spcAft>
                          <a:spcPts val="0"/>
                        </a:spcAft>
                        <a:buNone/>
                      </a:pPr>
                      <a:r>
                        <a:rPr lang="tr" sz="1300" b="1">
                          <a:highlight>
                            <a:schemeClr val="dk1"/>
                          </a:highlight>
                          <a:latin typeface="Source Code Pro"/>
                          <a:ea typeface="Source Code Pro"/>
                          <a:cs typeface="Source Code Pro"/>
                          <a:sym typeface="Source Code Pro"/>
                        </a:rPr>
                        <a:t>■Yakın aile ilişkilerinin sürdürülmesine özen gösterin.</a:t>
                      </a:r>
                      <a:endParaRPr sz="1300" b="1">
                        <a:highlight>
                          <a:schemeClr val="dk1"/>
                        </a:highlight>
                        <a:latin typeface="Source Code Pro"/>
                        <a:ea typeface="Source Code Pro"/>
                        <a:cs typeface="Source Code Pro"/>
                        <a:sym typeface="Source Code Pro"/>
                      </a:endParaRPr>
                    </a:p>
                    <a:p>
                      <a:pPr marL="0" lvl="0" indent="0" algn="just" rtl="0">
                        <a:spcBef>
                          <a:spcPts val="0"/>
                        </a:spcBef>
                        <a:spcAft>
                          <a:spcPts val="0"/>
                        </a:spcAft>
                        <a:buNone/>
                      </a:pPr>
                      <a:endParaRPr sz="1300">
                        <a:latin typeface="Source Code Pro"/>
                        <a:ea typeface="Source Code Pro"/>
                        <a:cs typeface="Source Code Pro"/>
                        <a:sym typeface="Source Code Pro"/>
                      </a:endParaRPr>
                    </a:p>
                    <a:p>
                      <a:pPr marL="0" lvl="0" indent="0" algn="just" rtl="0">
                        <a:spcBef>
                          <a:spcPts val="0"/>
                        </a:spcBef>
                        <a:spcAft>
                          <a:spcPts val="0"/>
                        </a:spcAft>
                        <a:buNone/>
                      </a:pPr>
                      <a:r>
                        <a:rPr lang="tr" sz="1300">
                          <a:solidFill>
                            <a:srgbClr val="666666"/>
                          </a:solidFill>
                          <a:latin typeface="Source Code Pro"/>
                          <a:ea typeface="Source Code Pro"/>
                          <a:cs typeface="Source Code Pro"/>
                          <a:sym typeface="Source Code Pro"/>
                        </a:rPr>
                        <a:t>Ergenlik döneminde psikolojik açıdan en önemli koruyucu etken ergenin ailesi ile iyi ilişkiler içinde olduğunu hissetmesidir. Bu günlerde bunu sağlamanın en iyi yolu birlikte geçirilen zamanda evdeki etkinlikleri beraber yapmaya çalışmak, haberler birlikte dinlendiğinde yaptıkları yorumları ilgiyle dinleyip gerektiğinde düzeltmeleri eleştirel olmadan yapmaktır. Özellikle yemek saatlerinde ailenin bir arada olması, teknolojik aletlerden uzak bir sohbet ortamı tüm aile bireylerinin duygusal yakınlığı artıracaktır.</a:t>
                      </a:r>
                      <a:endParaRPr sz="1300">
                        <a:solidFill>
                          <a:srgbClr val="666666"/>
                        </a:solidFill>
                        <a:latin typeface="Source Code Pro"/>
                        <a:ea typeface="Source Code Pro"/>
                        <a:cs typeface="Source Code Pro"/>
                        <a:sym typeface="Source Code Pro"/>
                      </a:endParaRPr>
                    </a:p>
                    <a:p>
                      <a:pPr marL="0" lvl="0" indent="0" algn="just" rtl="0">
                        <a:spcBef>
                          <a:spcPts val="0"/>
                        </a:spcBef>
                        <a:spcAft>
                          <a:spcPts val="0"/>
                        </a:spcAft>
                        <a:buNone/>
                      </a:pPr>
                      <a:endParaRPr sz="1300">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Ergenlik Dönemi (11 -18 yaş)</a:t>
            </a:r>
            <a:endParaRPr/>
          </a:p>
        </p:txBody>
      </p:sp>
      <p:sp>
        <p:nvSpPr>
          <p:cNvPr id="260" name="Google Shape;260;p33"/>
          <p:cNvSpPr txBox="1">
            <a:spLocks noGrp="1"/>
          </p:cNvSpPr>
          <p:nvPr>
            <p:ph type="body" idx="1"/>
          </p:nvPr>
        </p:nvSpPr>
        <p:spPr>
          <a:xfrm>
            <a:off x="311700" y="1228675"/>
            <a:ext cx="8520600" cy="37884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tr" sz="1400"/>
              <a:t>■Çocuğunuzun medya ve internette sürekli olarak bu konudaki haberleri takip etmesini engelleyin.Aynı zamanda çocukların ve gençlerin sizlerin haberlere verdiğiniz tepkilerden etkilendiğini de unutmayın.</a:t>
            </a:r>
            <a:endParaRPr sz="1400"/>
          </a:p>
          <a:p>
            <a:pPr marL="0" lvl="0" indent="0" algn="just" rtl="0">
              <a:spcBef>
                <a:spcPts val="0"/>
              </a:spcBef>
              <a:spcAft>
                <a:spcPts val="0"/>
              </a:spcAft>
              <a:buNone/>
            </a:pPr>
            <a:endParaRPr sz="1400"/>
          </a:p>
          <a:p>
            <a:pPr marL="0" lvl="0" indent="0" algn="just" rtl="0">
              <a:spcBef>
                <a:spcPts val="0"/>
              </a:spcBef>
              <a:spcAft>
                <a:spcPts val="0"/>
              </a:spcAft>
              <a:buNone/>
            </a:pPr>
            <a:r>
              <a:rPr lang="tr" sz="1400"/>
              <a:t>■ Konu ile ilgili toplumsal önyargıları, başkalarını suçlamayı, damgalamayı ve ayrımcılığı arttırabilecek konuşmalardan kaçının.Bu hastalığın yaş, cinsiyet, dil, din, ırk gibi ayrımlar yapmadan herkesi etkileyebileceğini anlatın. Böylesi durumlarda insanların birbirini anlamaya ve birbirine yardımcı olmaya daha fazla ihtiyacı olabileceğini anlatın.</a:t>
            </a:r>
            <a:endParaRPr sz="1400"/>
          </a:p>
          <a:p>
            <a:pPr marL="0" lvl="0" indent="0" algn="just" rtl="0">
              <a:spcBef>
                <a:spcPts val="0"/>
              </a:spcBef>
              <a:spcAft>
                <a:spcPts val="0"/>
              </a:spcAft>
              <a:buNone/>
            </a:pPr>
            <a:endParaRPr sz="1400"/>
          </a:p>
          <a:p>
            <a:pPr marL="0" lvl="0" indent="0" algn="just" rtl="0">
              <a:spcBef>
                <a:spcPts val="0"/>
              </a:spcBef>
              <a:spcAft>
                <a:spcPts val="0"/>
              </a:spcAft>
              <a:buNone/>
            </a:pPr>
            <a:r>
              <a:rPr lang="tr" sz="1400"/>
              <a:t>■Anne baba olarak sizin bu kaygı verici durumla baş etme durumunuz çocuğunuza yardımcı olabilmenizi etkileyecektir. Eğer kendinizi gergin ve üzgün hissediyorsanız kendinize zaman ayırmaya, sizi rahatlatacak etkinlikler yapmaya, ailenizle, arkadaşlarınızla ve yakın hissettiğiniz kişilerle online iletişim kurmaya çalışın.</a:t>
            </a:r>
            <a:endParaRPr sz="1400"/>
          </a:p>
          <a:p>
            <a:pPr marL="0" lvl="0" indent="0" algn="l" rtl="0">
              <a:spcBef>
                <a:spcPts val="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Ergenlik Dönemi (11 -18 yaş)</a:t>
            </a:r>
            <a:endParaRPr/>
          </a:p>
        </p:txBody>
      </p:sp>
      <p:sp>
        <p:nvSpPr>
          <p:cNvPr id="266" name="Google Shape;266;p34"/>
          <p:cNvSpPr txBox="1">
            <a:spLocks noGrp="1"/>
          </p:cNvSpPr>
          <p:nvPr>
            <p:ph type="body" idx="1"/>
          </p:nvPr>
        </p:nvSpPr>
        <p:spPr>
          <a:xfrm>
            <a:off x="311700" y="1093850"/>
            <a:ext cx="8520600" cy="38025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tr" sz="1300" b="1">
                <a:solidFill>
                  <a:srgbClr val="000000"/>
                </a:solidFill>
                <a:highlight>
                  <a:schemeClr val="dk1"/>
                </a:highlight>
              </a:rPr>
              <a:t>■ Öğüt, öneri ve nasihat vermeden sohbet edin.</a:t>
            </a:r>
            <a:endParaRPr sz="1300" b="1">
              <a:solidFill>
                <a:srgbClr val="000000"/>
              </a:solidFill>
              <a:highlight>
                <a:schemeClr val="dk1"/>
              </a:highlight>
            </a:endParaRPr>
          </a:p>
          <a:p>
            <a:pPr marL="0" lvl="0" indent="0" algn="just" rtl="0">
              <a:spcBef>
                <a:spcPts val="0"/>
              </a:spcBef>
              <a:spcAft>
                <a:spcPts val="0"/>
              </a:spcAft>
              <a:buNone/>
            </a:pPr>
            <a:endParaRPr sz="1200"/>
          </a:p>
          <a:p>
            <a:pPr marL="0" lvl="0" indent="0" algn="just" rtl="0">
              <a:spcBef>
                <a:spcPts val="0"/>
              </a:spcBef>
              <a:spcAft>
                <a:spcPts val="0"/>
              </a:spcAft>
              <a:buNone/>
            </a:pPr>
            <a:r>
              <a:rPr lang="tr" sz="1200"/>
              <a:t>Ergen görünen olaylar arasındaki ilişkiyi anlayabilir, yeni ve ilk bakışta kavranamayan olasılıklar üzerine düşünebilir Düşünce daha etkin ve esnektir. Mantıksal çıkarımlar yapma ve varsayımsal düşünce yetisi gittikçe olgunlaşır. Öğüt vermek yerine uygun bilimsel verileri gençlerle paylaşmak, okumalarını sağlamak, okudukları ile ilgili fikirlerini sorarak ona ve düşüncelerine değer verdiğinizi hissettirin.Bu kendine güvenine arttıracak ve salgın karşısında daha uyumlu ve daha uygun tepkiler vermesine yardımcı olacaktır.</a:t>
            </a:r>
            <a:endParaRPr sz="1200"/>
          </a:p>
          <a:p>
            <a:pPr marL="0" lvl="0" indent="0" algn="just" rtl="0">
              <a:spcBef>
                <a:spcPts val="0"/>
              </a:spcBef>
              <a:spcAft>
                <a:spcPts val="0"/>
              </a:spcAft>
              <a:buNone/>
            </a:pPr>
            <a:endParaRPr sz="1200"/>
          </a:p>
          <a:p>
            <a:pPr marL="0" lvl="0" indent="0" algn="just" rtl="0">
              <a:spcBef>
                <a:spcPts val="0"/>
              </a:spcBef>
              <a:spcAft>
                <a:spcPts val="0"/>
              </a:spcAft>
              <a:buNone/>
            </a:pPr>
            <a:r>
              <a:rPr lang="tr" sz="1300" b="1">
                <a:solidFill>
                  <a:srgbClr val="000000"/>
                </a:solidFill>
                <a:highlight>
                  <a:schemeClr val="dk1"/>
                </a:highlight>
              </a:rPr>
              <a:t>■ Rutinlerin devam etmesini sağlayın, kural ve sınırları koruyun</a:t>
            </a:r>
            <a:endParaRPr sz="1300" b="1">
              <a:solidFill>
                <a:srgbClr val="000000"/>
              </a:solidFill>
              <a:highlight>
                <a:schemeClr val="dk1"/>
              </a:highlight>
            </a:endParaRPr>
          </a:p>
          <a:p>
            <a:pPr marL="0" lvl="0" indent="0" algn="just" rtl="0">
              <a:spcBef>
                <a:spcPts val="0"/>
              </a:spcBef>
              <a:spcAft>
                <a:spcPts val="0"/>
              </a:spcAft>
              <a:buNone/>
            </a:pPr>
            <a:endParaRPr sz="1200"/>
          </a:p>
          <a:p>
            <a:pPr marL="0" lvl="0" indent="0" algn="just" rtl="0">
              <a:spcBef>
                <a:spcPts val="0"/>
              </a:spcBef>
              <a:spcAft>
                <a:spcPts val="0"/>
              </a:spcAft>
              <a:buNone/>
            </a:pPr>
            <a:r>
              <a:rPr lang="tr" sz="1200"/>
              <a:t>Yemek ve uyku saatinin düzenine dikkat edilmeli, teknolojik aletlerin kullanımı ile ilgili kural ve sınırlar uygulanmaya devam edilmelidir.Aksi halde düzeni bozulan ergenin bilinmezlik karşısındaki huzursuzluğu ve öfkesi artabilir. Uzaktan eğitim saatlerinde ailenin gencin ders saatlerini dikkate alarak plan yapması, ders saatlerinde sesli konuşma, rahatsızlık verecek ev işleri, tamirat gibi dikkat dağıtıcı eylemlerin ertelenmesi önemlidir.</a:t>
            </a:r>
            <a:endParaRPr sz="1200" b="1">
              <a:highlight>
                <a:schemeClr val="dk1"/>
              </a:highlight>
            </a:endParaRPr>
          </a:p>
          <a:p>
            <a:pPr marL="0" lvl="0" indent="0" algn="just" rtl="0">
              <a:spcBef>
                <a:spcPts val="0"/>
              </a:spcBef>
              <a:spcAft>
                <a:spcPts val="0"/>
              </a:spcAft>
              <a:buNone/>
            </a:pPr>
            <a:endParaRPr sz="1400"/>
          </a:p>
          <a:p>
            <a:pPr marL="0" lvl="0" indent="0" algn="l" rtl="0">
              <a:spcBef>
                <a:spcPts val="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311700" y="292850"/>
            <a:ext cx="8520600" cy="8010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tr">
                <a:solidFill>
                  <a:srgbClr val="000000"/>
                </a:solidFill>
                <a:highlight>
                  <a:schemeClr val="dk1"/>
                </a:highlight>
              </a:rPr>
              <a:t>6.Okul Sürecinde Karşılaşılabilecek Olası Sorunlar</a:t>
            </a:r>
            <a:endParaRPr>
              <a:solidFill>
                <a:srgbClr val="000000"/>
              </a:solidFill>
              <a:highlight>
                <a:schemeClr val="dk1"/>
              </a:highlight>
            </a:endParaRPr>
          </a:p>
          <a:p>
            <a:pPr marL="0" lvl="0" indent="0" algn="l" rtl="0">
              <a:spcBef>
                <a:spcPts val="0"/>
              </a:spcBef>
              <a:spcAft>
                <a:spcPts val="0"/>
              </a:spcAft>
              <a:buNone/>
            </a:pPr>
            <a:endParaRPr>
              <a:highlight>
                <a:schemeClr val="dk1"/>
              </a:highlight>
            </a:endParaRPr>
          </a:p>
        </p:txBody>
      </p:sp>
      <p:sp>
        <p:nvSpPr>
          <p:cNvPr id="272" name="Google Shape;272;p35"/>
          <p:cNvSpPr txBox="1">
            <a:spLocks noGrp="1"/>
          </p:cNvSpPr>
          <p:nvPr>
            <p:ph type="body" idx="1"/>
          </p:nvPr>
        </p:nvSpPr>
        <p:spPr>
          <a:xfrm>
            <a:off x="311700" y="1228675"/>
            <a:ext cx="8520600" cy="36795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17500" algn="just" rtl="0">
              <a:spcBef>
                <a:spcPts val="0"/>
              </a:spcBef>
              <a:spcAft>
                <a:spcPts val="0"/>
              </a:spcAft>
              <a:buClr>
                <a:srgbClr val="000000"/>
              </a:buClr>
              <a:buSzPts val="1400"/>
              <a:buChar char="●"/>
            </a:pPr>
            <a:r>
              <a:rPr lang="tr" sz="1400">
                <a:solidFill>
                  <a:srgbClr val="000000"/>
                </a:solidFill>
              </a:rPr>
              <a:t>Okula uyum sorunu,</a:t>
            </a:r>
            <a:endParaRPr sz="1400">
              <a:solidFill>
                <a:srgbClr val="000000"/>
              </a:solidFill>
            </a:endParaRPr>
          </a:p>
          <a:p>
            <a:pPr marL="457200" lvl="0" indent="-317500" algn="just" rtl="0">
              <a:spcBef>
                <a:spcPts val="0"/>
              </a:spcBef>
              <a:spcAft>
                <a:spcPts val="0"/>
              </a:spcAft>
              <a:buClr>
                <a:srgbClr val="000000"/>
              </a:buClr>
              <a:buSzPts val="1400"/>
              <a:buChar char="●"/>
            </a:pPr>
            <a:r>
              <a:rPr lang="tr" sz="1400">
                <a:solidFill>
                  <a:srgbClr val="000000"/>
                </a:solidFill>
              </a:rPr>
              <a:t>Okula başlama ve okula devam etme ile ilgili sorunlar</a:t>
            </a:r>
            <a:endParaRPr sz="1400">
              <a:solidFill>
                <a:srgbClr val="000000"/>
              </a:solidFill>
            </a:endParaRPr>
          </a:p>
          <a:p>
            <a:pPr marL="457200" lvl="0" indent="-317500" algn="just" rtl="0">
              <a:spcBef>
                <a:spcPts val="0"/>
              </a:spcBef>
              <a:spcAft>
                <a:spcPts val="0"/>
              </a:spcAft>
              <a:buClr>
                <a:srgbClr val="000000"/>
              </a:buClr>
              <a:buSzPts val="1400"/>
              <a:buChar char="●"/>
            </a:pPr>
            <a:r>
              <a:rPr lang="tr" sz="1400">
                <a:solidFill>
                  <a:srgbClr val="000000"/>
                </a:solidFill>
              </a:rPr>
              <a:t>Sorumlulukların tekrar kazanılması sürecinde zorluklar</a:t>
            </a:r>
            <a:endParaRPr sz="1400">
              <a:solidFill>
                <a:srgbClr val="000000"/>
              </a:solidFill>
            </a:endParaRPr>
          </a:p>
          <a:p>
            <a:pPr marL="457200" lvl="0" indent="-317500" algn="just" rtl="0">
              <a:spcBef>
                <a:spcPts val="0"/>
              </a:spcBef>
              <a:spcAft>
                <a:spcPts val="0"/>
              </a:spcAft>
              <a:buClr>
                <a:srgbClr val="000000"/>
              </a:buClr>
              <a:buSzPts val="1400"/>
              <a:buChar char="●"/>
            </a:pPr>
            <a:r>
              <a:rPr lang="tr" sz="1400">
                <a:solidFill>
                  <a:srgbClr val="000000"/>
                </a:solidFill>
              </a:rPr>
              <a:t>Ders çalışma ile ilgili motivasyonlarında düşme</a:t>
            </a:r>
            <a:endParaRPr sz="1400">
              <a:solidFill>
                <a:srgbClr val="000000"/>
              </a:solidFill>
            </a:endParaRPr>
          </a:p>
          <a:p>
            <a:pPr marL="457200" lvl="0" indent="-317500" algn="just" rtl="0">
              <a:spcBef>
                <a:spcPts val="0"/>
              </a:spcBef>
              <a:spcAft>
                <a:spcPts val="0"/>
              </a:spcAft>
              <a:buClr>
                <a:srgbClr val="000000"/>
              </a:buClr>
              <a:buSzPts val="1400"/>
              <a:buChar char="●"/>
            </a:pPr>
            <a:r>
              <a:rPr lang="tr" sz="1400">
                <a:solidFill>
                  <a:srgbClr val="000000"/>
                </a:solidFill>
              </a:rPr>
              <a:t>İletişim kuramama</a:t>
            </a:r>
            <a:endParaRPr sz="1400">
              <a:solidFill>
                <a:srgbClr val="000000"/>
              </a:solidFill>
            </a:endParaRPr>
          </a:p>
          <a:p>
            <a:pPr marL="457200" lvl="0" indent="-317500" algn="just" rtl="0">
              <a:spcBef>
                <a:spcPts val="0"/>
              </a:spcBef>
              <a:spcAft>
                <a:spcPts val="0"/>
              </a:spcAft>
              <a:buClr>
                <a:srgbClr val="000000"/>
              </a:buClr>
              <a:buSzPts val="1400"/>
              <a:buChar char="●"/>
            </a:pPr>
            <a:r>
              <a:rPr lang="tr" sz="1400">
                <a:solidFill>
                  <a:srgbClr val="000000"/>
                </a:solidFill>
              </a:rPr>
              <a:t>Endişe ve kaygıda artış</a:t>
            </a:r>
            <a:endParaRPr sz="1400">
              <a:solidFill>
                <a:srgbClr val="000000"/>
              </a:solidFill>
            </a:endParaRPr>
          </a:p>
          <a:p>
            <a:pPr marL="457200" lvl="0" indent="-317500" algn="just" rtl="0">
              <a:spcBef>
                <a:spcPts val="0"/>
              </a:spcBef>
              <a:spcAft>
                <a:spcPts val="0"/>
              </a:spcAft>
              <a:buClr>
                <a:srgbClr val="000000"/>
              </a:buClr>
              <a:buSzPts val="1400"/>
              <a:buChar char="●"/>
            </a:pPr>
            <a:r>
              <a:rPr lang="tr" sz="1400">
                <a:solidFill>
                  <a:srgbClr val="000000"/>
                </a:solidFill>
              </a:rPr>
              <a:t>Hastalığın bölgelerle veya etnik kökenlerle ilişkilendirilmesi</a:t>
            </a:r>
            <a:endParaRPr sz="1400">
              <a:solidFill>
                <a:srgbClr val="000000"/>
              </a:solidFill>
            </a:endParaRPr>
          </a:p>
          <a:p>
            <a:pPr marL="457200" lvl="0" indent="-317500" algn="just" rtl="0">
              <a:spcBef>
                <a:spcPts val="0"/>
              </a:spcBef>
              <a:spcAft>
                <a:spcPts val="0"/>
              </a:spcAft>
              <a:buClr>
                <a:srgbClr val="000000"/>
              </a:buClr>
              <a:buSzPts val="1400"/>
              <a:buChar char="●"/>
            </a:pPr>
            <a:r>
              <a:rPr lang="tr" sz="1400">
                <a:solidFill>
                  <a:srgbClr val="000000"/>
                </a:solidFill>
              </a:rPr>
              <a:t>"COVID-19 hastalığına yakalanmış bireyler için “virüsü yayan","başkalarına bulaştıran" gibi suçlayıcı ifadeler kullanılması vb.</a:t>
            </a:r>
            <a:endParaRPr sz="1400">
              <a:solidFill>
                <a:srgbClr val="000000"/>
              </a:solidFill>
            </a:endParaRPr>
          </a:p>
          <a:p>
            <a:pPr marL="457200" lvl="0" indent="-317500" algn="just" rtl="0">
              <a:spcBef>
                <a:spcPts val="0"/>
              </a:spcBef>
              <a:spcAft>
                <a:spcPts val="0"/>
              </a:spcAft>
              <a:buClr>
                <a:srgbClr val="000000"/>
              </a:buClr>
              <a:buSzPts val="1400"/>
              <a:buChar char="●"/>
            </a:pPr>
            <a:r>
              <a:rPr lang="tr" sz="1400">
                <a:solidFill>
                  <a:srgbClr val="000000"/>
                </a:solidFill>
              </a:rPr>
              <a:t>Okul ortamında, Covid-19 hastalığı ile ilgili gerçek olmayan bilgilerin yayılması.</a:t>
            </a:r>
            <a:endParaRPr sz="1400">
              <a:solidFill>
                <a:srgbClr val="000000"/>
              </a:solidFill>
            </a:endParaRPr>
          </a:p>
          <a:p>
            <a:pPr marL="457200" lvl="0" indent="-317500" algn="just" rtl="0">
              <a:spcBef>
                <a:spcPts val="0"/>
              </a:spcBef>
              <a:spcAft>
                <a:spcPts val="0"/>
              </a:spcAft>
              <a:buClr>
                <a:srgbClr val="000000"/>
              </a:buClr>
              <a:buSzPts val="1400"/>
              <a:buChar char="●"/>
            </a:pPr>
            <a:r>
              <a:rPr lang="tr" sz="1400">
                <a:solidFill>
                  <a:srgbClr val="000000"/>
                </a:solidFill>
              </a:rPr>
              <a:t>Öğrencilerin dışlanması vb.</a:t>
            </a:r>
            <a:endParaRPr sz="1400">
              <a:solidFill>
                <a:srgbClr val="000000"/>
              </a:solidFill>
            </a:endParaRPr>
          </a:p>
          <a:p>
            <a:pPr marL="0" lvl="0" indent="0" algn="just" rtl="0">
              <a:spcBef>
                <a:spcPts val="1600"/>
              </a:spcBef>
              <a:spcAft>
                <a:spcPts val="0"/>
              </a:spcAft>
              <a:buNone/>
            </a:pPr>
            <a:endParaRPr sz="1500">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7.Çocuklara nasıl yardımcı olabiliriz?</a:t>
            </a:r>
            <a:endParaRPr>
              <a:highlight>
                <a:schemeClr val="dk1"/>
              </a:highlight>
            </a:endParaRPr>
          </a:p>
          <a:p>
            <a:pPr marL="0" lvl="0" indent="0" algn="l" rtl="0">
              <a:spcBef>
                <a:spcPts val="0"/>
              </a:spcBef>
              <a:spcAft>
                <a:spcPts val="0"/>
              </a:spcAft>
              <a:buNone/>
            </a:pPr>
            <a:endParaRPr/>
          </a:p>
        </p:txBody>
      </p:sp>
      <p:sp>
        <p:nvSpPr>
          <p:cNvPr id="278" name="Google Shape;278;p36"/>
          <p:cNvSpPr txBox="1">
            <a:spLocks noGrp="1"/>
          </p:cNvSpPr>
          <p:nvPr>
            <p:ph type="body" idx="1"/>
          </p:nvPr>
        </p:nvSpPr>
        <p:spPr>
          <a:xfrm>
            <a:off x="311700" y="1228675"/>
            <a:ext cx="8520600" cy="33402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tr" b="1">
                <a:solidFill>
                  <a:srgbClr val="666666"/>
                </a:solidFill>
              </a:rPr>
              <a:t>-Bilgi Edinin - Dinleyin - İzin Verin</a:t>
            </a:r>
            <a:endParaRPr b="1">
              <a:solidFill>
                <a:srgbClr val="666666"/>
              </a:solidFill>
            </a:endParaRPr>
          </a:p>
          <a:p>
            <a:pPr marL="0" lvl="0" indent="0" algn="l" rtl="0">
              <a:spcBef>
                <a:spcPts val="1600"/>
              </a:spcBef>
              <a:spcAft>
                <a:spcPts val="0"/>
              </a:spcAft>
              <a:buNone/>
            </a:pPr>
            <a:r>
              <a:rPr lang="tr" b="1">
                <a:solidFill>
                  <a:srgbClr val="666666"/>
                </a:solidFill>
              </a:rPr>
              <a:t>- Normalleştirin - Güven Verin - Rahatlatın</a:t>
            </a:r>
            <a:endParaRPr b="1">
              <a:solidFill>
                <a:srgbClr val="666666"/>
              </a:solidFill>
            </a:endParaRPr>
          </a:p>
          <a:p>
            <a:pPr marL="0" lvl="0" indent="0" algn="l" rtl="0">
              <a:spcBef>
                <a:spcPts val="1600"/>
              </a:spcBef>
              <a:spcAft>
                <a:spcPts val="0"/>
              </a:spcAft>
              <a:buNone/>
            </a:pPr>
            <a:r>
              <a:rPr lang="tr" b="1">
                <a:solidFill>
                  <a:srgbClr val="666666"/>
                </a:solidFill>
              </a:rPr>
              <a:t>- Günlük rutin ve aktiviteleri koruyun - Birlikte vakit geçirin</a:t>
            </a:r>
            <a:endParaRPr b="1">
              <a:solidFill>
                <a:srgbClr val="666666"/>
              </a:solidFill>
            </a:endParaRPr>
          </a:p>
          <a:p>
            <a:pPr marL="0" lvl="0" indent="0" algn="l" rtl="0">
              <a:spcBef>
                <a:spcPts val="1600"/>
              </a:spcBef>
              <a:spcAft>
                <a:spcPts val="0"/>
              </a:spcAft>
              <a:buNone/>
            </a:pPr>
            <a:r>
              <a:rPr lang="tr" b="1">
                <a:solidFill>
                  <a:srgbClr val="666666"/>
                </a:solidFill>
              </a:rPr>
              <a:t>- Sorumluluk verin - Model olun</a:t>
            </a:r>
            <a:endParaRPr b="1">
              <a:solidFill>
                <a:srgbClr val="666666"/>
              </a:solidFill>
            </a:endParaRPr>
          </a:p>
          <a:p>
            <a:pPr marL="0" lvl="0" indent="0" algn="l" rtl="0">
              <a:spcBef>
                <a:spcPts val="1600"/>
              </a:spcBef>
              <a:spcAft>
                <a:spcPts val="1600"/>
              </a:spcAft>
              <a:buNone/>
            </a:pPr>
            <a:r>
              <a:rPr lang="tr" b="1">
                <a:solidFill>
                  <a:srgbClr val="666666"/>
                </a:solidFill>
              </a:rPr>
              <a:t>- Aşılamayacak bir durum olduğunu düşünüyorsanız uzmana başvurun.</a:t>
            </a:r>
            <a:endParaRPr b="1">
              <a:solidFill>
                <a:srgbClr val="66666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800">
                <a:highlight>
                  <a:schemeClr val="dk1"/>
                </a:highlight>
              </a:rPr>
              <a:t>8-KAYGI İLE BAŞ ETMEDE ÇOCUĞUNUZLA UYGULAYABİLECEĞİNİZ FARKINDALIK EGZERSİZLERİ</a:t>
            </a:r>
            <a:endParaRPr sz="2800">
              <a:highlight>
                <a:schemeClr val="dk1"/>
              </a:highlight>
            </a:endParaRPr>
          </a:p>
        </p:txBody>
      </p:sp>
      <p:sp>
        <p:nvSpPr>
          <p:cNvPr id="284" name="Google Shape;284;p37"/>
          <p:cNvSpPr txBox="1">
            <a:spLocks noGrp="1"/>
          </p:cNvSpPr>
          <p:nvPr>
            <p:ph type="body" idx="1"/>
          </p:nvPr>
        </p:nvSpPr>
        <p:spPr>
          <a:xfrm>
            <a:off x="311700" y="1488950"/>
            <a:ext cx="8520600" cy="33402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tr" sz="1400" b="1">
                <a:highlight>
                  <a:schemeClr val="dk1"/>
                </a:highlight>
              </a:rPr>
              <a:t>1- Beş duyuyu kapsayan farkındalık egzersizleri</a:t>
            </a:r>
            <a:endParaRPr sz="1400" b="1">
              <a:highlight>
                <a:schemeClr val="dk1"/>
              </a:highlight>
            </a:endParaRPr>
          </a:p>
          <a:p>
            <a:pPr marL="0" lvl="0" indent="0" algn="just" rtl="0">
              <a:spcBef>
                <a:spcPts val="0"/>
              </a:spcBef>
              <a:spcAft>
                <a:spcPts val="0"/>
              </a:spcAft>
              <a:buNone/>
            </a:pPr>
            <a:r>
              <a:rPr lang="tr" sz="1400"/>
              <a:t>Bu egzersiz veya aktiviteler yavaş yavaş ve tam olarak farkında ve anda olarak yapılır ve o sırada sadece o egzersize odaklanır anda olmayı sağlamak (geçmiş ve geleceğe aşırı odaklanmayı azaltarak) ve rahatlama ve gevşeme sağlarlar;</a:t>
            </a:r>
            <a:endParaRPr sz="1400"/>
          </a:p>
          <a:p>
            <a:pPr marL="1371600" lvl="0" indent="0" algn="l" rtl="0">
              <a:spcBef>
                <a:spcPts val="0"/>
              </a:spcBef>
              <a:spcAft>
                <a:spcPts val="0"/>
              </a:spcAft>
              <a:buNone/>
            </a:pPr>
            <a:r>
              <a:rPr lang="tr" sz="800"/>
              <a:t>• Buzlu su (nefesi tutarak) yüzde gezdirmek,</a:t>
            </a:r>
            <a:endParaRPr sz="800"/>
          </a:p>
          <a:p>
            <a:pPr marL="1371600" lvl="0" indent="0" algn="l" rtl="0">
              <a:spcBef>
                <a:spcPts val="0"/>
              </a:spcBef>
              <a:spcAft>
                <a:spcPts val="0"/>
              </a:spcAft>
              <a:buNone/>
            </a:pPr>
            <a:r>
              <a:rPr lang="tr" sz="800"/>
              <a:t>• Aşırı yoğun egzersiz yapmak,</a:t>
            </a:r>
            <a:endParaRPr sz="800"/>
          </a:p>
          <a:p>
            <a:pPr marL="1371600" lvl="0" indent="0" algn="l" rtl="0">
              <a:spcBef>
                <a:spcPts val="0"/>
              </a:spcBef>
              <a:spcAft>
                <a:spcPts val="0"/>
              </a:spcAft>
              <a:buNone/>
            </a:pPr>
            <a:r>
              <a:rPr lang="tr" sz="800"/>
              <a:t>• Vanilyalı tütsü,</a:t>
            </a:r>
            <a:endParaRPr sz="800"/>
          </a:p>
          <a:p>
            <a:pPr marL="1371600" lvl="0" indent="0" algn="l" rtl="0">
              <a:spcBef>
                <a:spcPts val="0"/>
              </a:spcBef>
              <a:spcAft>
                <a:spcPts val="0"/>
              </a:spcAft>
              <a:buNone/>
            </a:pPr>
            <a:r>
              <a:rPr lang="tr" sz="800"/>
              <a:t>• Rahatlatıcı müzikler,</a:t>
            </a:r>
            <a:endParaRPr sz="800"/>
          </a:p>
          <a:p>
            <a:pPr marL="1371600" lvl="0" indent="0" algn="l" rtl="0">
              <a:spcBef>
                <a:spcPts val="0"/>
              </a:spcBef>
              <a:spcAft>
                <a:spcPts val="0"/>
              </a:spcAft>
              <a:buNone/>
            </a:pPr>
            <a:r>
              <a:rPr lang="tr" sz="800"/>
              <a:t>• Kulaklıkla yüksek sesle hareketli müzik dinleme</a:t>
            </a:r>
            <a:endParaRPr sz="800"/>
          </a:p>
          <a:p>
            <a:pPr marL="1371600" lvl="0" indent="0" algn="l" rtl="0">
              <a:spcBef>
                <a:spcPts val="0"/>
              </a:spcBef>
              <a:spcAft>
                <a:spcPts val="0"/>
              </a:spcAft>
              <a:buNone/>
            </a:pPr>
            <a:r>
              <a:rPr lang="tr" sz="800"/>
              <a:t>• Tarçınlı yemek ve tütsüler,</a:t>
            </a:r>
            <a:endParaRPr sz="800"/>
          </a:p>
          <a:p>
            <a:pPr marL="1371600" lvl="0" indent="0" algn="l" rtl="0">
              <a:spcBef>
                <a:spcPts val="0"/>
              </a:spcBef>
              <a:spcAft>
                <a:spcPts val="0"/>
              </a:spcAft>
              <a:buNone/>
            </a:pPr>
            <a:r>
              <a:rPr lang="tr" sz="800"/>
              <a:t>• Çiçek koklamak,</a:t>
            </a:r>
            <a:endParaRPr sz="800"/>
          </a:p>
          <a:p>
            <a:pPr marL="1371600" lvl="0" indent="0" algn="l" rtl="0">
              <a:spcBef>
                <a:spcPts val="0"/>
              </a:spcBef>
              <a:spcAft>
                <a:spcPts val="0"/>
              </a:spcAft>
              <a:buNone/>
            </a:pPr>
            <a:r>
              <a:rPr lang="tr" sz="800"/>
              <a:t>• Yumuşak kumaşlara dokunmak,</a:t>
            </a:r>
            <a:endParaRPr sz="800"/>
          </a:p>
          <a:p>
            <a:pPr marL="1371600" lvl="0" indent="0" algn="l" rtl="0">
              <a:spcBef>
                <a:spcPts val="0"/>
              </a:spcBef>
              <a:spcAft>
                <a:spcPts val="0"/>
              </a:spcAft>
              <a:buNone/>
            </a:pPr>
            <a:r>
              <a:rPr lang="tr" sz="800"/>
              <a:t>• Oyuncak ayıya dokunmak,</a:t>
            </a:r>
            <a:endParaRPr sz="800"/>
          </a:p>
          <a:p>
            <a:pPr marL="1371600" lvl="0" indent="0" algn="l" rtl="0">
              <a:spcBef>
                <a:spcPts val="0"/>
              </a:spcBef>
              <a:spcAft>
                <a:spcPts val="0"/>
              </a:spcAft>
              <a:buNone/>
            </a:pPr>
            <a:r>
              <a:rPr lang="tr" sz="800"/>
              <a:t>• Kedi sevmek,</a:t>
            </a:r>
            <a:endParaRPr sz="800"/>
          </a:p>
          <a:p>
            <a:pPr marL="1371600" lvl="0" indent="0" algn="l" rtl="0">
              <a:spcBef>
                <a:spcPts val="0"/>
              </a:spcBef>
              <a:spcAft>
                <a:spcPts val="0"/>
              </a:spcAft>
              <a:buNone/>
            </a:pPr>
            <a:r>
              <a:rPr lang="tr" sz="800"/>
              <a:t>• Ağızda kuru meyve, çikolata eritmek,</a:t>
            </a:r>
            <a:endParaRPr sz="800"/>
          </a:p>
          <a:p>
            <a:pPr marL="1371600" lvl="0" indent="0" algn="l" rtl="0">
              <a:spcBef>
                <a:spcPts val="0"/>
              </a:spcBef>
              <a:spcAft>
                <a:spcPts val="0"/>
              </a:spcAft>
              <a:buNone/>
            </a:pPr>
            <a:r>
              <a:rPr lang="tr" sz="800"/>
              <a:t>• Ekşi sakız, limon ağza almak</a:t>
            </a:r>
            <a:endParaRPr sz="800"/>
          </a:p>
          <a:p>
            <a:pPr marL="1371600" lvl="0" indent="0" algn="l" rtl="0">
              <a:spcBef>
                <a:spcPts val="0"/>
              </a:spcBef>
              <a:spcAft>
                <a:spcPts val="0"/>
              </a:spcAft>
              <a:buNone/>
            </a:pPr>
            <a:r>
              <a:rPr lang="tr" sz="800"/>
              <a:t>• Stres topu kullanmak</a:t>
            </a:r>
            <a:endParaRPr sz="800"/>
          </a:p>
          <a:p>
            <a:pPr marL="1371600" lvl="0" indent="0" algn="l" rtl="0">
              <a:spcBef>
                <a:spcPts val="0"/>
              </a:spcBef>
              <a:spcAft>
                <a:spcPts val="0"/>
              </a:spcAft>
              <a:buNone/>
            </a:pPr>
            <a:r>
              <a:rPr lang="tr" sz="800"/>
              <a:t>• 5 tane görünen, 4 tane dokunulan, 3 tane işitilen, 2 tane koklanan, 1 tane tadılan eşyayı hatırlamak, söylemek veya yazmak</a:t>
            </a:r>
            <a:endParaRPr sz="800"/>
          </a:p>
          <a:p>
            <a:pPr marL="0" lvl="0" indent="0" algn="l" rtl="0">
              <a:spcBef>
                <a:spcPts val="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800">
                <a:highlight>
                  <a:schemeClr val="dk1"/>
                </a:highlight>
              </a:rPr>
              <a:t>KAYGI İLE BAŞ ETMEDE ÇOCUĞUNUZLA UYGULAYABİLECEĞİNİZ FARKINDALIK EGZERSİZLERİ</a:t>
            </a:r>
            <a:endParaRPr/>
          </a:p>
        </p:txBody>
      </p:sp>
      <p:sp>
        <p:nvSpPr>
          <p:cNvPr id="290" name="Google Shape;290;p38"/>
          <p:cNvSpPr txBox="1">
            <a:spLocks noGrp="1"/>
          </p:cNvSpPr>
          <p:nvPr>
            <p:ph type="body" idx="1"/>
          </p:nvPr>
        </p:nvSpPr>
        <p:spPr>
          <a:xfrm>
            <a:off x="311700" y="1228675"/>
            <a:ext cx="8520600" cy="33402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tr" sz="1400"/>
              <a:t>• Ayaklarla tüm güç ile yeri itmeye çalışmak sonra bunu durdurmak</a:t>
            </a:r>
            <a:endParaRPr sz="1400"/>
          </a:p>
          <a:p>
            <a:pPr marL="0" lvl="0" indent="0" algn="just" rtl="0">
              <a:spcBef>
                <a:spcPts val="0"/>
              </a:spcBef>
              <a:spcAft>
                <a:spcPts val="0"/>
              </a:spcAft>
              <a:buNone/>
            </a:pPr>
            <a:endParaRPr sz="1400"/>
          </a:p>
          <a:p>
            <a:pPr marL="0" lvl="0" indent="0" algn="just" rtl="0">
              <a:spcBef>
                <a:spcPts val="0"/>
              </a:spcBef>
              <a:spcAft>
                <a:spcPts val="0"/>
              </a:spcAft>
              <a:buNone/>
            </a:pPr>
            <a:r>
              <a:rPr lang="tr" sz="1400"/>
              <a:t>• Yatağında veya yerde uzanıp, nefes alıp verirken karnının üzerine bir kitap veya sevdiği bir oyuncağı koyup, karnını şişirdikçe kitabın yükselip, alçaldığını görebilir.</a:t>
            </a:r>
            <a:endParaRPr sz="1400"/>
          </a:p>
          <a:p>
            <a:pPr marL="0" lvl="0" indent="0" algn="just" rtl="0">
              <a:spcBef>
                <a:spcPts val="0"/>
              </a:spcBef>
              <a:spcAft>
                <a:spcPts val="0"/>
              </a:spcAft>
              <a:buNone/>
            </a:pPr>
            <a:endParaRPr sz="1400"/>
          </a:p>
          <a:p>
            <a:pPr marL="0" lvl="0" indent="0" algn="just" rtl="0">
              <a:spcBef>
                <a:spcPts val="0"/>
              </a:spcBef>
              <a:spcAft>
                <a:spcPts val="0"/>
              </a:spcAft>
              <a:buNone/>
            </a:pPr>
            <a:r>
              <a:rPr lang="tr" sz="1400"/>
              <a:t>• Karnının içinde bir balon ya da deniz topu olduğunu hayal etmesi istenir. Her nefes aldığında bu top veya balonun şiştiğini ve her nefes verdiğinde söndüğünü hayal etmesi istenebilir.</a:t>
            </a:r>
            <a:endParaRPr sz="1400"/>
          </a:p>
          <a:p>
            <a:pPr marL="0" lvl="0" indent="0" algn="just" rtl="0">
              <a:spcBef>
                <a:spcPts val="0"/>
              </a:spcBef>
              <a:spcAft>
                <a:spcPts val="0"/>
              </a:spcAft>
              <a:buNone/>
            </a:pPr>
            <a:endParaRPr sz="1400"/>
          </a:p>
          <a:p>
            <a:pPr marL="0" lvl="0" indent="0" algn="just" rtl="0">
              <a:spcBef>
                <a:spcPts val="0"/>
              </a:spcBef>
              <a:spcAft>
                <a:spcPts val="0"/>
              </a:spcAft>
              <a:buNone/>
            </a:pPr>
            <a:r>
              <a:rPr lang="tr" sz="1400"/>
              <a:t>• Bir elini (avuç içi) göğsüne ve bir elinizi de karnınıza yerleştirmektir. Her solukta göğsünü sabit tutmaya çalışırken, karnını doldurması talimatı verilir.</a:t>
            </a:r>
            <a:endParaRPr sz="1400"/>
          </a:p>
          <a:p>
            <a:pPr marL="0" lvl="0" indent="0" algn="l" rtl="0">
              <a:spcBef>
                <a:spcPts val="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800">
                <a:highlight>
                  <a:schemeClr val="dk1"/>
                </a:highlight>
              </a:rPr>
              <a:t>KAYGI İLE BAŞ ETMEDE ÇOCUĞUNUZLA UYGULAYABİLECEĞİNİZ FARKINDALIK EGZERSİZLERİ</a:t>
            </a:r>
            <a:endParaRPr/>
          </a:p>
        </p:txBody>
      </p:sp>
      <p:sp>
        <p:nvSpPr>
          <p:cNvPr id="296" name="Google Shape;296;p39"/>
          <p:cNvSpPr txBox="1">
            <a:spLocks noGrp="1"/>
          </p:cNvSpPr>
          <p:nvPr>
            <p:ph type="body" idx="1"/>
          </p:nvPr>
        </p:nvSpPr>
        <p:spPr>
          <a:xfrm>
            <a:off x="311700" y="1228675"/>
            <a:ext cx="8520600" cy="33402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tr" sz="1400" b="1">
                <a:highlight>
                  <a:schemeClr val="dk1"/>
                </a:highlight>
              </a:rPr>
              <a:t>2- Ev içinde nefes egzersizi</a:t>
            </a:r>
            <a:endParaRPr sz="1400" b="1">
              <a:highlight>
                <a:schemeClr val="dk1"/>
              </a:highlight>
            </a:endParaRPr>
          </a:p>
          <a:p>
            <a:pPr marL="0" lvl="0" indent="0" algn="l" rtl="0">
              <a:spcBef>
                <a:spcPts val="1600"/>
              </a:spcBef>
              <a:spcAft>
                <a:spcPts val="0"/>
              </a:spcAft>
              <a:buNone/>
            </a:pPr>
            <a:r>
              <a:rPr lang="tr" sz="1400"/>
              <a:t>Tam 5 adım atarken (yürürken) bir kez derin ve yavaş nefes alınmalı, 5 adımda nefes tutulmalı, 5 adımda nefes yavaş yavaş verilmeli, bunun 5 ile 10 kez tekrarlanması</a:t>
            </a:r>
            <a:endParaRPr sz="1400"/>
          </a:p>
          <a:p>
            <a:pPr marL="0" lvl="0" indent="0" algn="l" rtl="0">
              <a:spcBef>
                <a:spcPts val="1600"/>
              </a:spcBef>
              <a:spcAft>
                <a:spcPts val="0"/>
              </a:spcAft>
              <a:buNone/>
            </a:pPr>
            <a:r>
              <a:rPr lang="tr" sz="1400" b="1">
                <a:highlight>
                  <a:schemeClr val="dk1"/>
                </a:highlight>
              </a:rPr>
              <a:t>3- Ev içinde uygulanabilecek diğer gevşeme egzersizleri</a:t>
            </a:r>
            <a:endParaRPr sz="1400" b="1">
              <a:highlight>
                <a:schemeClr val="dk1"/>
              </a:highlight>
            </a:endParaRPr>
          </a:p>
          <a:p>
            <a:pPr marL="457200" lvl="0" indent="0" algn="l" rtl="0">
              <a:spcBef>
                <a:spcPts val="1600"/>
              </a:spcBef>
              <a:spcAft>
                <a:spcPts val="0"/>
              </a:spcAft>
              <a:buNone/>
            </a:pPr>
            <a:r>
              <a:rPr lang="tr" sz="1000"/>
              <a:t>• Sakin ve sessiz bir yerde oturarak nefes alıp vermeye odaklanmak ilk uygulanacak egzersizlerden biridir. Zil gibi sesli bir uyaran kullanarak egzersizi başlatmak ve bitirmek dikkatin odaklanmasını kolaylaştırır.</a:t>
            </a:r>
            <a:endParaRPr sz="1000"/>
          </a:p>
          <a:p>
            <a:pPr marL="457200" lvl="0" indent="0" algn="l" rtl="0">
              <a:spcBef>
                <a:spcPts val="0"/>
              </a:spcBef>
              <a:spcAft>
                <a:spcPts val="0"/>
              </a:spcAft>
              <a:buNone/>
            </a:pPr>
            <a:r>
              <a:rPr lang="tr" sz="1000"/>
              <a:t>• Aşağıdan yukarıya tüm vücudu önce kasıp, sonra bırakmak</a:t>
            </a:r>
            <a:endParaRPr sz="1000"/>
          </a:p>
          <a:p>
            <a:pPr marL="457200" lvl="0" indent="0" algn="l" rtl="0">
              <a:spcBef>
                <a:spcPts val="0"/>
              </a:spcBef>
              <a:spcAft>
                <a:spcPts val="0"/>
              </a:spcAft>
              <a:buNone/>
            </a:pPr>
            <a:r>
              <a:rPr lang="tr" sz="1000"/>
              <a:t>• Yatakta dertop olup bir anda kendini bırakmak</a:t>
            </a:r>
            <a:endParaRPr sz="1000"/>
          </a:p>
          <a:p>
            <a:pPr marL="457200" lvl="0" indent="0" algn="l" rtl="0">
              <a:spcBef>
                <a:spcPts val="0"/>
              </a:spcBef>
              <a:spcAft>
                <a:spcPts val="0"/>
              </a:spcAft>
              <a:buNone/>
            </a:pPr>
            <a:r>
              <a:rPr lang="tr" sz="1000"/>
              <a:t>• Yumrukları sıkıp sonra rahat bırakmak</a:t>
            </a:r>
            <a:endParaRPr sz="1000"/>
          </a:p>
          <a:p>
            <a:pPr marL="457200" lvl="0" indent="0" algn="l" rtl="0">
              <a:spcBef>
                <a:spcPts val="0"/>
              </a:spcBef>
              <a:spcAft>
                <a:spcPts val="0"/>
              </a:spcAft>
              <a:buNone/>
            </a:pPr>
            <a:r>
              <a:rPr lang="tr" sz="1000"/>
              <a:t>• Bir duvarın karşısına geçip, iki elle yaslanmak, itilebildiği kadar itilmesi ve sonra ellerin serbest bırakılması</a:t>
            </a:r>
            <a:endParaRPr sz="1000"/>
          </a:p>
          <a:p>
            <a:pPr marL="0" lvl="0" indent="0" algn="l" rtl="0">
              <a:spcBef>
                <a:spcPts val="0"/>
              </a:spcBef>
              <a:spcAft>
                <a:spcPts val="1600"/>
              </a:spcAft>
              <a:buNone/>
            </a:pPr>
            <a:endParaRPr sz="1400" b="1">
              <a:highlight>
                <a:schemeClr val="dk1"/>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sz="2800">
                <a:highlight>
                  <a:schemeClr val="dk1"/>
                </a:highlight>
              </a:rPr>
              <a:t>9.Bu Süreçte Uygun Teknoloji Kullanımı ve Teknoloji Bağımlılığı Gelişmemesi İçin Ailelerin Uygulayabileceği Bazı Yaklaşımlar</a:t>
            </a:r>
            <a:endParaRPr sz="2800">
              <a:highlight>
                <a:schemeClr val="dk1"/>
              </a:highlight>
            </a:endParaRPr>
          </a:p>
        </p:txBody>
      </p:sp>
      <p:sp>
        <p:nvSpPr>
          <p:cNvPr id="302" name="Google Shape;302;p40"/>
          <p:cNvSpPr txBox="1">
            <a:spLocks noGrp="1"/>
          </p:cNvSpPr>
          <p:nvPr>
            <p:ph type="body" idx="1"/>
          </p:nvPr>
        </p:nvSpPr>
        <p:spPr>
          <a:xfrm>
            <a:off x="311700" y="1350950"/>
            <a:ext cx="8520600" cy="32178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tr"/>
              <a:t>Çocukların ve anne babanın telefon, bilgisayar saatlerini düzenlenmesi de bu dönemde çok önemlidir.</a:t>
            </a:r>
            <a:endParaRPr/>
          </a:p>
          <a:p>
            <a:pPr marL="0" lvl="0" indent="0" algn="l" rtl="0">
              <a:spcBef>
                <a:spcPts val="1600"/>
              </a:spcBef>
              <a:spcAft>
                <a:spcPts val="1600"/>
              </a:spcAft>
              <a:buNone/>
            </a:pPr>
            <a:r>
              <a:rPr lang="tr"/>
              <a:t>Elektronik araçların kaygıyı artırıcı etkisi gibi egzersiz yapmanın da anksiyeteden korunmaya yararı tartışmasız bir gerçektir.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uygun teknoloji kullanımına yönelik öneriler</a:t>
            </a:r>
            <a:endParaRPr>
              <a:highlight>
                <a:schemeClr val="dk1"/>
              </a:highlight>
            </a:endParaRPr>
          </a:p>
        </p:txBody>
      </p:sp>
      <p:graphicFrame>
        <p:nvGraphicFramePr>
          <p:cNvPr id="308" name="Google Shape;308;p41"/>
          <p:cNvGraphicFramePr/>
          <p:nvPr/>
        </p:nvGraphicFramePr>
        <p:xfrm>
          <a:off x="506325" y="1285950"/>
          <a:ext cx="7951650" cy="3558900"/>
        </p:xfrm>
        <a:graphic>
          <a:graphicData uri="http://schemas.openxmlformats.org/drawingml/2006/table">
            <a:tbl>
              <a:tblPr>
                <a:noFill/>
                <a:tableStyleId>{97AA87B4-803B-4A56-A6A2-85344422AADE}</a:tableStyleId>
              </a:tblPr>
              <a:tblGrid>
                <a:gridCol w="7951650">
                  <a:extLst>
                    <a:ext uri="{9D8B030D-6E8A-4147-A177-3AD203B41FA5}">
                      <a16:colId xmlns:a16="http://schemas.microsoft.com/office/drawing/2014/main" val="20000"/>
                    </a:ext>
                  </a:extLst>
                </a:gridCol>
              </a:tblGrid>
              <a:tr h="1362900">
                <a:tc>
                  <a:txBody>
                    <a:bodyPr/>
                    <a:lstStyle/>
                    <a:p>
                      <a:pPr marL="457200" lvl="0" indent="-317500" algn="just" rtl="0">
                        <a:spcBef>
                          <a:spcPts val="0"/>
                        </a:spcBef>
                        <a:spcAft>
                          <a:spcPts val="0"/>
                        </a:spcAft>
                        <a:buClr>
                          <a:schemeClr val="dk2"/>
                        </a:buClr>
                        <a:buSzPts val="1400"/>
                        <a:buFont typeface="Source Code Pro"/>
                        <a:buChar char="➔"/>
                      </a:pPr>
                      <a:r>
                        <a:rPr lang="tr">
                          <a:solidFill>
                            <a:schemeClr val="dk2"/>
                          </a:solidFill>
                          <a:latin typeface="Source Code Pro"/>
                          <a:ea typeface="Source Code Pro"/>
                          <a:cs typeface="Source Code Pro"/>
                          <a:sym typeface="Source Code Pro"/>
                        </a:rPr>
                        <a:t>Eğlence amacıyla teknoloji kullanımında verilen sabah-akşam yirmi dakikalık izinlerde 1-2 dakikayı geçen zaman ihlalleri olursa bir sonraki izin verilmemelidir.  Burada 1-2 dakikalık zaman ihlallerinden daha uzun zaman ihlallerine müsamaha  göstermek, “5 dakika daha” diyerek tutturan çocukların kendilerini kontrol etmelerini  zorlaştırır.</a:t>
                      </a:r>
                      <a:endParaRPr>
                        <a:solidFill>
                          <a:schemeClr val="dk2"/>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66275">
                <a:tc>
                  <a:txBody>
                    <a:bodyPr/>
                    <a:lstStyle/>
                    <a:p>
                      <a:pPr marL="457200" lvl="0" indent="-317500" algn="just" rtl="0">
                        <a:spcBef>
                          <a:spcPts val="0"/>
                        </a:spcBef>
                        <a:spcAft>
                          <a:spcPts val="0"/>
                        </a:spcAft>
                        <a:buClr>
                          <a:schemeClr val="dk2"/>
                        </a:buClr>
                        <a:buSzPts val="1400"/>
                        <a:buFont typeface="Source Code Pro"/>
                        <a:buChar char="➔"/>
                      </a:pPr>
                      <a:r>
                        <a:rPr lang="tr">
                          <a:solidFill>
                            <a:schemeClr val="dk2"/>
                          </a:solidFill>
                          <a:latin typeface="Source Code Pro"/>
                          <a:ea typeface="Source Code Pro"/>
                          <a:cs typeface="Source Code Pro"/>
                          <a:sym typeface="Source Code Pro"/>
                        </a:rPr>
                        <a:t>Ailelerin eğitimi çok önemlidir. Ebeveynlerin internet ve bilgisayarı etkin ve yararlı bir şekilde kullanarak (iş, yerinde sosyal iletişim, bankacılık hizmetleri, eğitim) çocuklarına model olmaları sağlanmalıdır.</a:t>
                      </a:r>
                      <a:endParaRPr>
                        <a:solidFill>
                          <a:schemeClr val="dk2"/>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59600">
                <a:tc>
                  <a:txBody>
                    <a:bodyPr/>
                    <a:lstStyle/>
                    <a:p>
                      <a:pPr marL="457200" lvl="0" indent="-317500" algn="just" rtl="0">
                        <a:spcBef>
                          <a:spcPts val="0"/>
                        </a:spcBef>
                        <a:spcAft>
                          <a:spcPts val="0"/>
                        </a:spcAft>
                        <a:buClr>
                          <a:schemeClr val="dk2"/>
                        </a:buClr>
                        <a:buSzPts val="1400"/>
                        <a:buFont typeface="Source Code Pro"/>
                        <a:buChar char="➔"/>
                      </a:pPr>
                      <a:r>
                        <a:rPr lang="tr">
                          <a:solidFill>
                            <a:schemeClr val="dk2"/>
                          </a:solidFill>
                          <a:latin typeface="Source Code Pro"/>
                          <a:ea typeface="Source Code Pro"/>
                          <a:cs typeface="Source Code Pro"/>
                          <a:sym typeface="Source Code Pro"/>
                        </a:rPr>
                        <a:t>Sosyal medyada neye girdiği takip edilmelidir, sosyal medyada sadece yanlış bilgiler veren kaygı artışına yol açan haberler değil, aynı zamanda salgını küçümseyen haberler de olabilmektedir. Her iki durum da çocuk ve ergenler için zararlıdır.</a:t>
                      </a:r>
                      <a:endParaRPr>
                        <a:solidFill>
                          <a:schemeClr val="dk2"/>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68" name="Google Shape;68;p15"/>
          <p:cNvGrpSpPr/>
          <p:nvPr/>
        </p:nvGrpSpPr>
        <p:grpSpPr>
          <a:xfrm>
            <a:off x="168647" y="196879"/>
            <a:ext cx="2894980" cy="4679786"/>
            <a:chOff x="206628" y="1189989"/>
            <a:chExt cx="3546900" cy="3409929"/>
          </a:xfrm>
        </p:grpSpPr>
        <p:sp>
          <p:nvSpPr>
            <p:cNvPr id="69" name="Google Shape;69;p15"/>
            <p:cNvSpPr/>
            <p:nvPr/>
          </p:nvSpPr>
          <p:spPr>
            <a:xfrm>
              <a:off x="206628" y="1189989"/>
              <a:ext cx="3546900" cy="669000"/>
            </a:xfrm>
            <a:prstGeom prst="homePlate">
              <a:avLst>
                <a:gd name="adj" fmla="val 50000"/>
              </a:avLst>
            </a:pr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 sz="2700" b="1">
                  <a:latin typeface="Amatic SC"/>
                  <a:ea typeface="Amatic SC"/>
                  <a:cs typeface="Amatic SC"/>
                  <a:sym typeface="Amatic SC"/>
                </a:rPr>
                <a:t>1.HEDEFLER</a:t>
              </a:r>
              <a:endParaRPr sz="2300" b="1">
                <a:latin typeface="Amatic SC"/>
                <a:ea typeface="Amatic SC"/>
                <a:cs typeface="Amatic SC"/>
                <a:sym typeface="Amatic SC"/>
              </a:endParaRPr>
            </a:p>
          </p:txBody>
        </p:sp>
        <p:sp>
          <p:nvSpPr>
            <p:cNvPr id="70" name="Google Shape;70;p15"/>
            <p:cNvSpPr txBox="1"/>
            <p:nvPr/>
          </p:nvSpPr>
          <p:spPr>
            <a:xfrm>
              <a:off x="206643" y="1984218"/>
              <a:ext cx="3131400" cy="2615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tr" sz="1100">
                  <a:latin typeface="Source Code Pro"/>
                  <a:ea typeface="Source Code Pro"/>
                  <a:cs typeface="Source Code Pro"/>
                  <a:sym typeface="Source Code Pro"/>
                </a:rPr>
                <a:t>Covid-19 salgın hastalığının öğretmenler, çocuklar ve ebeveynler üzerinde yarattığı olumsuz etkileri azaltmak</a:t>
              </a:r>
              <a:endParaRPr sz="1100">
                <a:latin typeface="Source Code Pro"/>
                <a:ea typeface="Source Code Pro"/>
                <a:cs typeface="Source Code Pro"/>
                <a:sym typeface="Source Code Pro"/>
              </a:endParaRPr>
            </a:p>
            <a:p>
              <a:pPr marL="0" lvl="0" indent="0" algn="just" rtl="0">
                <a:lnSpc>
                  <a:spcPct val="115000"/>
                </a:lnSpc>
                <a:spcBef>
                  <a:spcPts val="0"/>
                </a:spcBef>
                <a:spcAft>
                  <a:spcPts val="0"/>
                </a:spcAft>
                <a:buNone/>
              </a:pPr>
              <a:r>
                <a:rPr lang="tr" sz="1100">
                  <a:latin typeface="Source Code Pro"/>
                  <a:ea typeface="Source Code Pro"/>
                  <a:cs typeface="Source Code Pro"/>
                  <a:sym typeface="Source Code Pro"/>
                </a:rPr>
                <a:t>•Covid-19 salgın hastalığı sonrasında öğretmen, çocuk ve ebeveynlerin uyum sürecine destek olmak</a:t>
              </a:r>
              <a:endParaRPr sz="1100">
                <a:latin typeface="Source Code Pro"/>
                <a:ea typeface="Source Code Pro"/>
                <a:cs typeface="Source Code Pro"/>
                <a:sym typeface="Source Code Pro"/>
              </a:endParaRPr>
            </a:p>
            <a:p>
              <a:pPr marL="0" lvl="0" indent="0" algn="just" rtl="0">
                <a:lnSpc>
                  <a:spcPct val="115000"/>
                </a:lnSpc>
                <a:spcBef>
                  <a:spcPts val="0"/>
                </a:spcBef>
                <a:spcAft>
                  <a:spcPts val="0"/>
                </a:spcAft>
                <a:buNone/>
              </a:pPr>
              <a:r>
                <a:rPr lang="tr" sz="1100">
                  <a:latin typeface="Source Code Pro"/>
                  <a:ea typeface="Source Code Pro"/>
                  <a:cs typeface="Source Code Pro"/>
                  <a:sym typeface="Source Code Pro"/>
                </a:rPr>
                <a:t>•Covid-19 salgın hastalığı sonrasında öğretmenlerin ve ebeveynlerin çocuklarına nasıl destek olacakları hakkında bilgi</a:t>
              </a:r>
              <a:endParaRPr sz="1100">
                <a:latin typeface="Source Code Pro"/>
                <a:ea typeface="Source Code Pro"/>
                <a:cs typeface="Source Code Pro"/>
                <a:sym typeface="Source Code Pro"/>
              </a:endParaRPr>
            </a:p>
            <a:p>
              <a:pPr marL="0" lvl="0" indent="0" algn="just" rtl="0">
                <a:lnSpc>
                  <a:spcPct val="115000"/>
                </a:lnSpc>
                <a:spcBef>
                  <a:spcPts val="0"/>
                </a:spcBef>
                <a:spcAft>
                  <a:spcPts val="0"/>
                </a:spcAft>
                <a:buNone/>
              </a:pPr>
              <a:r>
                <a:rPr lang="tr" sz="1100">
                  <a:latin typeface="Source Code Pro"/>
                  <a:ea typeface="Source Code Pro"/>
                  <a:cs typeface="Source Code Pro"/>
                  <a:sym typeface="Source Code Pro"/>
                </a:rPr>
                <a:t>vermek</a:t>
              </a:r>
              <a:endParaRPr sz="1100">
                <a:latin typeface="Source Code Pro"/>
                <a:ea typeface="Source Code Pro"/>
                <a:cs typeface="Source Code Pro"/>
                <a:sym typeface="Source Code Pro"/>
              </a:endParaRPr>
            </a:p>
            <a:p>
              <a:pPr marL="0" lvl="0" indent="0" algn="just" rtl="0">
                <a:lnSpc>
                  <a:spcPct val="115000"/>
                </a:lnSpc>
                <a:spcBef>
                  <a:spcPts val="0"/>
                </a:spcBef>
                <a:spcAft>
                  <a:spcPts val="0"/>
                </a:spcAft>
                <a:buNone/>
              </a:pPr>
              <a:r>
                <a:rPr lang="tr" sz="1100">
                  <a:latin typeface="Source Code Pro"/>
                  <a:ea typeface="Source Code Pro"/>
                  <a:cs typeface="Source Code Pro"/>
                  <a:sym typeface="Source Code Pro"/>
                </a:rPr>
                <a:t>•Okul temelli psikososyal destek çalışmalarını gerçekleştirmek</a:t>
              </a:r>
              <a:endParaRPr sz="1100">
                <a:latin typeface="Source Code Pro"/>
                <a:ea typeface="Source Code Pro"/>
                <a:cs typeface="Source Code Pro"/>
                <a:sym typeface="Source Code Pro"/>
              </a:endParaRPr>
            </a:p>
            <a:p>
              <a:pPr marL="0" lvl="0" indent="0" algn="just" rtl="0">
                <a:lnSpc>
                  <a:spcPct val="115000"/>
                </a:lnSpc>
                <a:spcBef>
                  <a:spcPts val="0"/>
                </a:spcBef>
                <a:spcAft>
                  <a:spcPts val="0"/>
                </a:spcAft>
                <a:buNone/>
              </a:pPr>
              <a:endParaRPr sz="1100">
                <a:latin typeface="Source Code Pro"/>
                <a:ea typeface="Source Code Pro"/>
                <a:cs typeface="Source Code Pro"/>
                <a:sym typeface="Source Code Pro"/>
              </a:endParaRPr>
            </a:p>
          </p:txBody>
        </p:sp>
      </p:grpSp>
      <p:grpSp>
        <p:nvGrpSpPr>
          <p:cNvPr id="71" name="Google Shape;71;p15"/>
          <p:cNvGrpSpPr/>
          <p:nvPr/>
        </p:nvGrpSpPr>
        <p:grpSpPr>
          <a:xfrm>
            <a:off x="3395796" y="196774"/>
            <a:ext cx="3004220" cy="4876426"/>
            <a:chOff x="3417075" y="196775"/>
            <a:chExt cx="3305700" cy="4567225"/>
          </a:xfrm>
        </p:grpSpPr>
        <p:sp>
          <p:nvSpPr>
            <p:cNvPr id="72" name="Google Shape;72;p15"/>
            <p:cNvSpPr/>
            <p:nvPr/>
          </p:nvSpPr>
          <p:spPr>
            <a:xfrm>
              <a:off x="3417075" y="196775"/>
              <a:ext cx="3305700" cy="871200"/>
            </a:xfrm>
            <a:prstGeom prst="chevron">
              <a:avLst>
                <a:gd name="adj" fmla="val 50000"/>
              </a:avLst>
            </a:pr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 sz="2700" b="1">
                  <a:latin typeface="Amatic SC"/>
                  <a:ea typeface="Amatic SC"/>
                  <a:cs typeface="Amatic SC"/>
                  <a:sym typeface="Amatic SC"/>
                </a:rPr>
                <a:t>2.COVİD-19 NEDİR?</a:t>
              </a:r>
              <a:endParaRPr sz="2700" b="1">
                <a:latin typeface="Amatic SC"/>
                <a:ea typeface="Amatic SC"/>
                <a:cs typeface="Amatic SC"/>
                <a:sym typeface="Amatic SC"/>
              </a:endParaRPr>
            </a:p>
          </p:txBody>
        </p:sp>
        <p:sp>
          <p:nvSpPr>
            <p:cNvPr id="73" name="Google Shape;73;p15"/>
            <p:cNvSpPr txBox="1"/>
            <p:nvPr/>
          </p:nvSpPr>
          <p:spPr>
            <a:xfrm>
              <a:off x="3417080" y="1263900"/>
              <a:ext cx="2836500" cy="3500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tr" sz="1100">
                  <a:latin typeface="Source Code Pro"/>
                  <a:ea typeface="Source Code Pro"/>
                  <a:cs typeface="Source Code Pro"/>
                  <a:sym typeface="Source Code Pro"/>
                </a:rPr>
                <a:t>Koronavirüs grubuna giren virüsler (CoV), soğuk algınlığı gibi toplumda yaygın görülen, hafif ya da ciddi enfeksiyon tablolarına neden olabilen büyük bir virüs ailesidir. COVID-19, koronavirüs hastalığına neden olan bu ailenin bir üyesidir.</a:t>
              </a:r>
              <a:endParaRPr sz="1100">
                <a:latin typeface="Source Code Pro"/>
                <a:ea typeface="Source Code Pro"/>
                <a:cs typeface="Source Code Pro"/>
                <a:sym typeface="Source Code Pro"/>
              </a:endParaRPr>
            </a:p>
            <a:p>
              <a:pPr marL="0" lvl="0" indent="0" algn="just" rtl="0">
                <a:lnSpc>
                  <a:spcPct val="115000"/>
                </a:lnSpc>
                <a:spcBef>
                  <a:spcPts val="0"/>
                </a:spcBef>
                <a:spcAft>
                  <a:spcPts val="0"/>
                </a:spcAft>
                <a:buNone/>
              </a:pPr>
              <a:r>
                <a:rPr lang="tr" sz="1100">
                  <a:latin typeface="Source Code Pro"/>
                  <a:ea typeface="Source Code Pro"/>
                  <a:cs typeface="Source Code Pro"/>
                  <a:sym typeface="Source Code Pro"/>
                </a:rPr>
                <a:t>• COVID-19, insandan insana bulaşabilen bir solumum yolu virüsüdür.</a:t>
              </a:r>
              <a:endParaRPr sz="1100">
                <a:latin typeface="Source Code Pro"/>
                <a:ea typeface="Source Code Pro"/>
                <a:cs typeface="Source Code Pro"/>
                <a:sym typeface="Source Code Pro"/>
              </a:endParaRPr>
            </a:p>
            <a:p>
              <a:pPr marL="0" lvl="0" indent="0" algn="just" rtl="0">
                <a:lnSpc>
                  <a:spcPct val="115000"/>
                </a:lnSpc>
                <a:spcBef>
                  <a:spcPts val="0"/>
                </a:spcBef>
                <a:spcAft>
                  <a:spcPts val="0"/>
                </a:spcAft>
                <a:buNone/>
              </a:pPr>
              <a:r>
                <a:rPr lang="tr" sz="1100">
                  <a:latin typeface="Source Code Pro"/>
                  <a:ea typeface="Source Code Pro"/>
                  <a:cs typeface="Source Code Pro"/>
                  <a:sym typeface="Source Code Pro"/>
                </a:rPr>
                <a:t>• Dünyadaki ilk COVID-19 vakası Aralık 2019 tarihinde Çin’in Vuhan şehrinde, ülkemizde ise ilk vaka 11 Mart 2020’de saptanmıştır.</a:t>
              </a:r>
              <a:endParaRPr sz="1100">
                <a:latin typeface="Source Code Pro"/>
                <a:ea typeface="Source Code Pro"/>
                <a:cs typeface="Source Code Pro"/>
                <a:sym typeface="Source Code Pro"/>
              </a:endParaRPr>
            </a:p>
            <a:p>
              <a:pPr marL="0" lvl="0" indent="0" algn="l" rtl="0">
                <a:lnSpc>
                  <a:spcPct val="115000"/>
                </a:lnSpc>
                <a:spcBef>
                  <a:spcPts val="0"/>
                </a:spcBef>
                <a:spcAft>
                  <a:spcPts val="0"/>
                </a:spcAft>
                <a:buNone/>
              </a:pPr>
              <a:endParaRPr sz="1100">
                <a:latin typeface="Source Code Pro"/>
                <a:ea typeface="Source Code Pro"/>
                <a:cs typeface="Source Code Pro"/>
                <a:sym typeface="Source Code Pro"/>
              </a:endParaRPr>
            </a:p>
          </p:txBody>
        </p:sp>
      </p:grpSp>
      <p:pic>
        <p:nvPicPr>
          <p:cNvPr id="74" name="Google Shape;74;p15"/>
          <p:cNvPicPr preferRelativeResize="0"/>
          <p:nvPr/>
        </p:nvPicPr>
        <p:blipFill rotWithShape="1">
          <a:blip r:embed="rId3">
            <a:alphaModFix/>
          </a:blip>
          <a:srcRect l="23558" r="22457"/>
          <a:stretch/>
        </p:blipFill>
        <p:spPr>
          <a:xfrm>
            <a:off x="6089650" y="1630175"/>
            <a:ext cx="2876300" cy="2536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uygun teknoloji kullanımına yönelik öneriler</a:t>
            </a:r>
            <a:endParaRPr/>
          </a:p>
        </p:txBody>
      </p:sp>
      <p:graphicFrame>
        <p:nvGraphicFramePr>
          <p:cNvPr id="314" name="Google Shape;314;p42"/>
          <p:cNvGraphicFramePr/>
          <p:nvPr/>
        </p:nvGraphicFramePr>
        <p:xfrm>
          <a:off x="605475" y="1471975"/>
          <a:ext cx="7840100" cy="3322230"/>
        </p:xfrm>
        <a:graphic>
          <a:graphicData uri="http://schemas.openxmlformats.org/drawingml/2006/table">
            <a:tbl>
              <a:tblPr>
                <a:noFill/>
                <a:tableStyleId>{97AA87B4-803B-4A56-A6A2-85344422AADE}</a:tableStyleId>
              </a:tblPr>
              <a:tblGrid>
                <a:gridCol w="3920050">
                  <a:extLst>
                    <a:ext uri="{9D8B030D-6E8A-4147-A177-3AD203B41FA5}">
                      <a16:colId xmlns:a16="http://schemas.microsoft.com/office/drawing/2014/main" val="20000"/>
                    </a:ext>
                  </a:extLst>
                </a:gridCol>
                <a:gridCol w="3920050">
                  <a:extLst>
                    <a:ext uri="{9D8B030D-6E8A-4147-A177-3AD203B41FA5}">
                      <a16:colId xmlns:a16="http://schemas.microsoft.com/office/drawing/2014/main" val="20001"/>
                    </a:ext>
                  </a:extLst>
                </a:gridCol>
              </a:tblGrid>
              <a:tr h="381000">
                <a:tc>
                  <a:txBody>
                    <a:bodyPr/>
                    <a:lstStyle/>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Diz üstü yerine taşınamayan masa üstü bilgisayarların kullanımı</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Çocuk odasında bilgisayar olmaması,</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Bilgisayarın salon ya da oturma odası gibi yalnız kalınmayan ve açık bir ortamda olması (ailenin ne yaptığı konusunda daha fazla bilgisi olması haricinde, aşırı dalıp gitmeyi engeller) ,</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Çocuğun bilgisayara dalıp gitmesinin diğer uyaranlarla engellenmesi,</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Ekranı ebeveynin görmesi,</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Bilgisayar ve televizyonun çocukla konuşularak kullanılması,</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uygun teknoloji kullanımına yönelik öneriler</a:t>
            </a:r>
            <a:endParaRPr/>
          </a:p>
        </p:txBody>
      </p:sp>
      <p:graphicFrame>
        <p:nvGraphicFramePr>
          <p:cNvPr id="320" name="Google Shape;320;p43"/>
          <p:cNvGraphicFramePr/>
          <p:nvPr/>
        </p:nvGraphicFramePr>
        <p:xfrm>
          <a:off x="450525" y="1306200"/>
          <a:ext cx="7666600" cy="3322230"/>
        </p:xfrm>
        <a:graphic>
          <a:graphicData uri="http://schemas.openxmlformats.org/drawingml/2006/table">
            <a:tbl>
              <a:tblPr>
                <a:noFill/>
                <a:tableStyleId>{97AA87B4-803B-4A56-A6A2-85344422AADE}</a:tableStyleId>
              </a:tblPr>
              <a:tblGrid>
                <a:gridCol w="3833300">
                  <a:extLst>
                    <a:ext uri="{9D8B030D-6E8A-4147-A177-3AD203B41FA5}">
                      <a16:colId xmlns:a16="http://schemas.microsoft.com/office/drawing/2014/main" val="20000"/>
                    </a:ext>
                  </a:extLst>
                </a:gridCol>
                <a:gridCol w="3833300">
                  <a:extLst>
                    <a:ext uri="{9D8B030D-6E8A-4147-A177-3AD203B41FA5}">
                      <a16:colId xmlns:a16="http://schemas.microsoft.com/office/drawing/2014/main" val="20001"/>
                    </a:ext>
                  </a:extLst>
                </a:gridCol>
              </a:tblGrid>
              <a:tr h="381000">
                <a:tc>
                  <a:txBody>
                    <a:bodyPr/>
                    <a:lstStyle/>
                    <a:p>
                      <a:pPr marL="457200" lvl="0" indent="-317500" algn="l"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Öfke nöbeti olursa da zaman kısıtlaması konusunda geri adım atılmaması,</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457200" lvl="0" indent="-317500" algn="l"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İnternet bağlantısının sürekli açık olmaması,</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17500" algn="l"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Bilgisayarın sürekli açık olmaması ya da sürekli olarak hazırda bekletilmemesi</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457200" lvl="0" indent="-317500" algn="l"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İlk baştan Wifi bağlantı yerine HDMI olarak takılabilen 3G veya 4.5G cihazlarının kullanımı veya evde Wifi varsa uygun kullanım olmadığı zaman HDMI cihazlara geçiş ve bunu çocuğa vermemek,</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457200" lvl="0" indent="-317500" algn="l"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Gerekirse evden tabletin kaldırılması, tableti işte bırakmak</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457200" lvl="0" indent="-317500" algn="l"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Zaman ve sınır kurallarına mutlaka uyulması,</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uygun teknoloji kullanımına yönelik öneriler</a:t>
            </a:r>
            <a:endParaRPr/>
          </a:p>
          <a:p>
            <a:pPr marL="0" lvl="0" indent="0" algn="l" rtl="0">
              <a:spcBef>
                <a:spcPts val="0"/>
              </a:spcBef>
              <a:spcAft>
                <a:spcPts val="0"/>
              </a:spcAft>
              <a:buNone/>
            </a:pPr>
            <a:endParaRPr/>
          </a:p>
        </p:txBody>
      </p:sp>
      <p:graphicFrame>
        <p:nvGraphicFramePr>
          <p:cNvPr id="326" name="Google Shape;326;p44"/>
          <p:cNvGraphicFramePr/>
          <p:nvPr/>
        </p:nvGraphicFramePr>
        <p:xfrm>
          <a:off x="407200" y="1207025"/>
          <a:ext cx="8013650" cy="3748950"/>
        </p:xfrm>
        <a:graphic>
          <a:graphicData uri="http://schemas.openxmlformats.org/drawingml/2006/table">
            <a:tbl>
              <a:tblPr>
                <a:noFill/>
                <a:tableStyleId>{97AA87B4-803B-4A56-A6A2-85344422AADE}</a:tableStyleId>
              </a:tblPr>
              <a:tblGrid>
                <a:gridCol w="4006825">
                  <a:extLst>
                    <a:ext uri="{9D8B030D-6E8A-4147-A177-3AD203B41FA5}">
                      <a16:colId xmlns:a16="http://schemas.microsoft.com/office/drawing/2014/main" val="20000"/>
                    </a:ext>
                  </a:extLst>
                </a:gridCol>
                <a:gridCol w="4006825">
                  <a:extLst>
                    <a:ext uri="{9D8B030D-6E8A-4147-A177-3AD203B41FA5}">
                      <a16:colId xmlns:a16="http://schemas.microsoft.com/office/drawing/2014/main" val="20001"/>
                    </a:ext>
                  </a:extLst>
                </a:gridCol>
              </a:tblGrid>
              <a:tr h="381000">
                <a:tc>
                  <a:txBody>
                    <a:bodyPr/>
                    <a:lstStyle/>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Aile içi iletişimin arttırılması,</a:t>
                      </a:r>
                      <a:endParaRPr>
                        <a:solidFill>
                          <a:srgbClr val="666666"/>
                        </a:solidFill>
                        <a:latin typeface="Source Code Pro"/>
                        <a:ea typeface="Source Code Pro"/>
                        <a:cs typeface="Source Code Pro"/>
                        <a:sym typeface="Source Code Pro"/>
                      </a:endParaRPr>
                    </a:p>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İnternet filtresi kullanılması</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Evde sınır koymayan, «aman oynarsa oynasın» diyen bir aile büyüğü varsa onu kibarca yarmak uygundur.</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Daha büyük çocuklarda bilgisayarın farklı kullanım alanları konusunda çocuğu eğitmek, ilgi alanlarını çeken siteleri beraber gezmek</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Mümkünse sözleşme yapılması (her iki taraf imzalar-ebeveynin de internetin kullanımı ile sınırları vardır)</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 Farklı bir olumlu seçenek sunmak</a:t>
                      </a:r>
                      <a:endParaRPr>
                        <a:solidFill>
                          <a:srgbClr val="666666"/>
                        </a:solidFill>
                        <a:latin typeface="Source Code Pro"/>
                        <a:ea typeface="Source Code Pro"/>
                        <a:cs typeface="Source Code Pro"/>
                        <a:sym typeface="Source Code Pro"/>
                      </a:endParaRPr>
                    </a:p>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 Ortak-orta noktada buluşmak denenebilir.</a:t>
                      </a:r>
                      <a:endParaRPr>
                        <a:solidFill>
                          <a:srgbClr val="666666"/>
                        </a:solidFill>
                        <a:latin typeface="Source Code Pro"/>
                        <a:ea typeface="Source Code Pro"/>
                        <a:cs typeface="Source Code Pro"/>
                        <a:sym typeface="Source Code Pro"/>
                      </a:endParaRPr>
                    </a:p>
                    <a:p>
                      <a:pPr marL="0" lvl="0" indent="0" algn="just" rtl="0">
                        <a:spcBef>
                          <a:spcPts val="0"/>
                        </a:spcBef>
                        <a:spcAft>
                          <a:spcPts val="0"/>
                        </a:spcAft>
                        <a:buNone/>
                      </a:pP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Zaman ayarı kullanılması</a:t>
                      </a:r>
                      <a:endParaRPr>
                        <a:solidFill>
                          <a:srgbClr val="666666"/>
                        </a:solidFill>
                        <a:latin typeface="Source Code Pro"/>
                        <a:ea typeface="Source Code Pro"/>
                        <a:cs typeface="Source Code Pro"/>
                        <a:sym typeface="Source Code Pro"/>
                      </a:endParaRPr>
                    </a:p>
                    <a:p>
                      <a:pPr marL="457200" lvl="0" indent="-317500" algn="just"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Uyku bozukluğu yaratacak düzeyde yatakta tablet-telefon kullanımı varsa bu saatlerde elinden alınması</a:t>
                      </a:r>
                      <a:endParaRPr>
                        <a:solidFill>
                          <a:srgbClr val="666666"/>
                        </a:solidFill>
                        <a:latin typeface="Source Code Pro"/>
                        <a:ea typeface="Source Code Pro"/>
                        <a:cs typeface="Source Code Pro"/>
                        <a:sym typeface="Source Code Pro"/>
                      </a:endParaRPr>
                    </a:p>
                    <a:p>
                      <a:pPr marL="457200" lvl="0" indent="0" algn="just" rtl="0">
                        <a:spcBef>
                          <a:spcPts val="0"/>
                        </a:spcBef>
                        <a:spcAft>
                          <a:spcPts val="0"/>
                        </a:spcAft>
                        <a:buNone/>
                      </a:pP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uygun teknoloji kullanımına yönelik öneriler</a:t>
            </a:r>
            <a:endParaRPr/>
          </a:p>
        </p:txBody>
      </p:sp>
      <p:graphicFrame>
        <p:nvGraphicFramePr>
          <p:cNvPr id="332" name="Google Shape;332;p45"/>
          <p:cNvGraphicFramePr/>
          <p:nvPr/>
        </p:nvGraphicFramePr>
        <p:xfrm>
          <a:off x="407150" y="1492100"/>
          <a:ext cx="8057900" cy="2340125"/>
        </p:xfrm>
        <a:graphic>
          <a:graphicData uri="http://schemas.openxmlformats.org/drawingml/2006/table">
            <a:tbl>
              <a:tblPr>
                <a:noFill/>
                <a:tableStyleId>{97AA87B4-803B-4A56-A6A2-85344422AADE}</a:tableStyleId>
              </a:tblPr>
              <a:tblGrid>
                <a:gridCol w="4028950">
                  <a:extLst>
                    <a:ext uri="{9D8B030D-6E8A-4147-A177-3AD203B41FA5}">
                      <a16:colId xmlns:a16="http://schemas.microsoft.com/office/drawing/2014/main" val="20000"/>
                    </a:ext>
                  </a:extLst>
                </a:gridCol>
                <a:gridCol w="4028950">
                  <a:extLst>
                    <a:ext uri="{9D8B030D-6E8A-4147-A177-3AD203B41FA5}">
                      <a16:colId xmlns:a16="http://schemas.microsoft.com/office/drawing/2014/main" val="20001"/>
                    </a:ext>
                  </a:extLst>
                </a:gridCol>
              </a:tblGrid>
              <a:tr h="1571450">
                <a:tc>
                  <a:txBody>
                    <a:bodyPr/>
                    <a:lstStyle/>
                    <a:p>
                      <a:pPr marL="457200" lvl="0" indent="-317500" algn="l"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Karanlıkta bilgisayara girilmemesi (aşırı odaklanma, çevreyi görmezden gelme)</a:t>
                      </a:r>
                      <a:endParaRPr>
                        <a:solidFill>
                          <a:srgbClr val="666666"/>
                        </a:solidFill>
                        <a:latin typeface="Source Code Pro"/>
                        <a:ea typeface="Source Code Pro"/>
                        <a:cs typeface="Source Code Pro"/>
                        <a:sym typeface="Source Code Pro"/>
                      </a:endParaRPr>
                    </a:p>
                    <a:p>
                      <a:pPr marL="457200" lvl="0" indent="0" algn="l" rtl="0">
                        <a:spcBef>
                          <a:spcPts val="0"/>
                        </a:spcBef>
                        <a:spcAft>
                          <a:spcPts val="0"/>
                        </a:spcAft>
                        <a:buNone/>
                      </a:pP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457200" lvl="0" indent="-317500" algn="l"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 Oyun oynanırken sesin yüksek veya maksimumda olmaması (etrafta olup bitenler, sesler dikkatini dağıtmalı)</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68675">
                <a:tc gridSpan="2">
                  <a:txBody>
                    <a:bodyPr/>
                    <a:lstStyle/>
                    <a:p>
                      <a:pPr marL="457200" lvl="0" indent="-317500" algn="l" rtl="0">
                        <a:spcBef>
                          <a:spcPts val="0"/>
                        </a:spcBef>
                        <a:spcAft>
                          <a:spcPts val="0"/>
                        </a:spcAft>
                        <a:buClr>
                          <a:srgbClr val="666666"/>
                        </a:buClr>
                        <a:buSzPts val="1400"/>
                        <a:buFont typeface="Source Code Pro"/>
                        <a:buChar char="➔"/>
                      </a:pPr>
                      <a:r>
                        <a:rPr lang="tr">
                          <a:solidFill>
                            <a:srgbClr val="666666"/>
                          </a:solidFill>
                          <a:latin typeface="Source Code Pro"/>
                          <a:ea typeface="Source Code Pro"/>
                          <a:cs typeface="Source Code Pro"/>
                          <a:sym typeface="Source Code Pro"/>
                        </a:rPr>
                        <a:t>Ekranının ışığı-renkleri-aydınlığının maksimumda olmaması (daha fazla bağlanma ve odaklanmaya yol açar)</a:t>
                      </a:r>
                      <a:endParaRPr>
                        <a:solidFill>
                          <a:srgbClr val="666666"/>
                        </a:solidFill>
                        <a:latin typeface="Source Code Pro"/>
                        <a:ea typeface="Source Code Pro"/>
                        <a:cs typeface="Source Code Pro"/>
                        <a:sym typeface="Source Code Pro"/>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hMerge="1">
                  <a:txBody>
                    <a:bodyPr/>
                    <a:lstStyle/>
                    <a:p>
                      <a:endParaRPr lang="tr-T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10-Kendinize Nasıl Yardımcı Olabilirsiniz?</a:t>
            </a:r>
            <a:endParaRPr>
              <a:highlight>
                <a:schemeClr val="dk1"/>
              </a:highlight>
            </a:endParaRPr>
          </a:p>
        </p:txBody>
      </p:sp>
      <p:sp>
        <p:nvSpPr>
          <p:cNvPr id="338" name="Google Shape;338;p46"/>
          <p:cNvSpPr txBox="1">
            <a:spLocks noGrp="1"/>
          </p:cNvSpPr>
          <p:nvPr>
            <p:ph type="body" idx="1"/>
          </p:nvPr>
        </p:nvSpPr>
        <p:spPr>
          <a:xfrm>
            <a:off x="311700" y="1228675"/>
            <a:ext cx="8520600" cy="36441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tr" sz="1400"/>
              <a:t>1. Medyayı sağlıklı kullanın; bilimsel, somut ve gerçekçi bilgiler edinin.</a:t>
            </a:r>
            <a:endParaRPr sz="1400"/>
          </a:p>
          <a:p>
            <a:pPr marL="0" lvl="0" indent="0" algn="l" rtl="0">
              <a:spcBef>
                <a:spcPts val="1600"/>
              </a:spcBef>
              <a:spcAft>
                <a:spcPts val="0"/>
              </a:spcAft>
              <a:buNone/>
            </a:pPr>
            <a:r>
              <a:rPr lang="tr" sz="1400"/>
              <a:t>2. Korunma yöntemlerini öğrenin ve uygulayın. </a:t>
            </a:r>
            <a:endParaRPr sz="1400"/>
          </a:p>
          <a:p>
            <a:pPr marL="0" lvl="0" indent="0" algn="l" rtl="0">
              <a:spcBef>
                <a:spcPts val="1600"/>
              </a:spcBef>
              <a:spcAft>
                <a:spcPts val="0"/>
              </a:spcAft>
              <a:buNone/>
            </a:pPr>
            <a:r>
              <a:rPr lang="tr" sz="1400"/>
              <a:t>3. Sağlığınızı önemseyin.</a:t>
            </a:r>
            <a:endParaRPr sz="1400"/>
          </a:p>
          <a:p>
            <a:pPr marL="0" lvl="0" indent="0" algn="l" rtl="0">
              <a:spcBef>
                <a:spcPts val="1600"/>
              </a:spcBef>
              <a:spcAft>
                <a:spcPts val="0"/>
              </a:spcAft>
              <a:buNone/>
            </a:pPr>
            <a:r>
              <a:rPr lang="tr" sz="1400"/>
              <a:t>4. Düşüncelerinizi gözden geçirin.</a:t>
            </a:r>
            <a:endParaRPr sz="1400"/>
          </a:p>
          <a:p>
            <a:pPr marL="0" lvl="0" indent="0" algn="l" rtl="0">
              <a:spcBef>
                <a:spcPts val="1600"/>
              </a:spcBef>
              <a:spcAft>
                <a:spcPts val="0"/>
              </a:spcAft>
              <a:buNone/>
            </a:pPr>
            <a:r>
              <a:rPr lang="tr" sz="1400"/>
              <a:t>5. Yaşadığınız duyguların normal ve geçici olduğunu bilin.</a:t>
            </a:r>
            <a:endParaRPr sz="1400"/>
          </a:p>
          <a:p>
            <a:pPr marL="0" lvl="0" indent="0" algn="l" rtl="0">
              <a:spcBef>
                <a:spcPts val="1600"/>
              </a:spcBef>
              <a:spcAft>
                <a:spcPts val="0"/>
              </a:spcAft>
              <a:buNone/>
            </a:pPr>
            <a:r>
              <a:rPr lang="tr" sz="1400"/>
              <a:t>6. Kendinize zaman ayırın.</a:t>
            </a:r>
            <a:endParaRPr sz="1400"/>
          </a:p>
          <a:p>
            <a:pPr marL="0" lvl="0" indent="0" algn="l" rtl="0">
              <a:lnSpc>
                <a:spcPct val="100000"/>
              </a:lnSpc>
              <a:spcBef>
                <a:spcPts val="1600"/>
              </a:spcBef>
              <a:spcAft>
                <a:spcPts val="0"/>
              </a:spcAft>
              <a:buNone/>
            </a:pPr>
            <a:r>
              <a:rPr lang="tr" sz="1400"/>
              <a:t>7. Sevdiklerinizle duygu ve düşüncelerinizi paylaşın, onlarla zaman geçirin.</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tr" sz="1400"/>
              <a:t>8.Uzmana başvurun</a:t>
            </a:r>
            <a:endParaRPr sz="1400"/>
          </a:p>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200">
                <a:highlight>
                  <a:schemeClr val="dk1"/>
                </a:highlight>
              </a:rPr>
              <a:t>11.BU SÜREÇTE ANNE BABALARA YÖNELİK GERGİNLİKLE BAŞA ÇIKMADA UYGULANABİLECEK BİLİNÇLİ FARKINDALIK EGZERSİZLERİ</a:t>
            </a:r>
            <a:endParaRPr sz="2200">
              <a:highlight>
                <a:schemeClr val="dk1"/>
              </a:highlight>
            </a:endParaRPr>
          </a:p>
          <a:p>
            <a:pPr marL="0" lvl="0" indent="0" algn="l" rtl="0">
              <a:spcBef>
                <a:spcPts val="0"/>
              </a:spcBef>
              <a:spcAft>
                <a:spcPts val="0"/>
              </a:spcAft>
              <a:buNone/>
            </a:pPr>
            <a:endParaRPr/>
          </a:p>
        </p:txBody>
      </p:sp>
      <p:sp>
        <p:nvSpPr>
          <p:cNvPr id="344" name="Google Shape;344;p47"/>
          <p:cNvSpPr txBox="1">
            <a:spLocks noGrp="1"/>
          </p:cNvSpPr>
          <p:nvPr>
            <p:ph type="body" idx="1"/>
          </p:nvPr>
        </p:nvSpPr>
        <p:spPr>
          <a:xfrm>
            <a:off x="311700" y="1228675"/>
            <a:ext cx="8520600" cy="382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1-Meditasyon, Nefes ve Gevşeme Egzersizi</a:t>
            </a:r>
            <a:endParaRPr/>
          </a:p>
          <a:p>
            <a:pPr marL="0" lvl="0" indent="0" algn="l" rtl="0">
              <a:spcBef>
                <a:spcPts val="1600"/>
              </a:spcBef>
              <a:spcAft>
                <a:spcPts val="0"/>
              </a:spcAft>
              <a:buNone/>
            </a:pPr>
            <a:r>
              <a:rPr lang="tr"/>
              <a:t>2- Beden Taraması</a:t>
            </a:r>
            <a:endParaRPr/>
          </a:p>
          <a:p>
            <a:pPr marL="0" lvl="0" indent="0" algn="l" rtl="0">
              <a:spcBef>
                <a:spcPts val="1600"/>
              </a:spcBef>
              <a:spcAft>
                <a:spcPts val="0"/>
              </a:spcAft>
              <a:buNone/>
            </a:pPr>
            <a:r>
              <a:rPr lang="tr"/>
              <a:t>3- Farkındalıklı yavaş yeme</a:t>
            </a:r>
            <a:endParaRPr/>
          </a:p>
          <a:p>
            <a:pPr marL="0" lvl="0" indent="0" algn="l" rtl="0">
              <a:spcBef>
                <a:spcPts val="1600"/>
              </a:spcBef>
              <a:spcAft>
                <a:spcPts val="0"/>
              </a:spcAft>
              <a:buNone/>
            </a:pPr>
            <a:r>
              <a:rPr lang="tr"/>
              <a:t>4- Diğer farkındalık-kendindelik becerileri ve işe yarayabilecek bazı diğer teknikler</a:t>
            </a:r>
            <a:endParaRPr sz="1000"/>
          </a:p>
          <a:p>
            <a:pPr marL="914400" lvl="0" indent="0" algn="l" rtl="0">
              <a:lnSpc>
                <a:spcPct val="100000"/>
              </a:lnSpc>
              <a:spcBef>
                <a:spcPts val="1000"/>
              </a:spcBef>
              <a:spcAft>
                <a:spcPts val="0"/>
              </a:spcAft>
              <a:buNone/>
            </a:pPr>
            <a:r>
              <a:rPr lang="tr" sz="1000"/>
              <a:t>• Anı yaşamak, anda kalmak</a:t>
            </a:r>
            <a:endParaRPr sz="1000"/>
          </a:p>
          <a:p>
            <a:pPr marL="914400" lvl="0" indent="0" algn="l" rtl="0">
              <a:lnSpc>
                <a:spcPct val="100000"/>
              </a:lnSpc>
              <a:spcBef>
                <a:spcPts val="1000"/>
              </a:spcBef>
              <a:spcAft>
                <a:spcPts val="0"/>
              </a:spcAft>
              <a:buNone/>
            </a:pPr>
            <a:r>
              <a:rPr lang="tr" sz="1000"/>
              <a:t>• Başkalarının ihtiyaçlarına yardımcı olmak (bu süreçte 65 yaş üstü bir komşunuzun alşıverişini yapmak..)</a:t>
            </a:r>
            <a:endParaRPr sz="1000"/>
          </a:p>
          <a:p>
            <a:pPr marL="914400" lvl="0" indent="0" algn="l" rtl="0">
              <a:lnSpc>
                <a:spcPct val="100000"/>
              </a:lnSpc>
              <a:spcBef>
                <a:spcPts val="1000"/>
              </a:spcBef>
              <a:spcAft>
                <a:spcPts val="0"/>
              </a:spcAft>
              <a:buNone/>
            </a:pPr>
            <a:r>
              <a:rPr lang="tr" sz="1000"/>
              <a:t>• Anı yaşamayı, birşeyi ilk kez gören meraklı bir çocuk veya sanki bir bilim adamı gibi bir şeyi ilk kez keşfediyormuş gibi yaşamak,</a:t>
            </a:r>
            <a:endParaRPr sz="1000"/>
          </a:p>
          <a:p>
            <a:pPr marL="914400" lvl="0" indent="0" algn="l" rtl="0">
              <a:lnSpc>
                <a:spcPct val="100000"/>
              </a:lnSpc>
              <a:spcBef>
                <a:spcPts val="1000"/>
              </a:spcBef>
              <a:spcAft>
                <a:spcPts val="0"/>
              </a:spcAft>
              <a:buNone/>
            </a:pPr>
            <a:r>
              <a:rPr lang="tr" sz="1000"/>
              <a:t>• Sıkıntı hissedilen vücut parçaları yerine başka vücut parçalarına odaklanmak vb.</a:t>
            </a:r>
            <a:endParaRPr sz="1000"/>
          </a:p>
          <a:p>
            <a:pPr marL="914400" lvl="0" indent="0" algn="l" rtl="0">
              <a:lnSpc>
                <a:spcPct val="100000"/>
              </a:lnSpc>
              <a:spcBef>
                <a:spcPts val="1000"/>
              </a:spcBef>
              <a:spcAft>
                <a:spcPts val="1000"/>
              </a:spcAft>
              <a:buNone/>
            </a:pPr>
            <a:endParaRPr sz="1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12-Yeni normal ve kontrollü sosyal hayat</a:t>
            </a:r>
            <a:endParaRPr>
              <a:highlight>
                <a:schemeClr val="dk1"/>
              </a:highlight>
            </a:endParaRPr>
          </a:p>
        </p:txBody>
      </p:sp>
      <p:sp>
        <p:nvSpPr>
          <p:cNvPr id="350" name="Google Shape;350;p48"/>
          <p:cNvSpPr txBox="1">
            <a:spLocks noGrp="1"/>
          </p:cNvSpPr>
          <p:nvPr>
            <p:ph type="body" idx="1"/>
          </p:nvPr>
        </p:nvSpPr>
        <p:spPr>
          <a:xfrm>
            <a:off x="311700" y="1228675"/>
            <a:ext cx="8520600" cy="33402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tr" sz="1600"/>
              <a:t>•Yeni normal kavramı beraberinde kontrollü sosyal hayat kavramını da getirmektedir.</a:t>
            </a:r>
            <a:endParaRPr sz="1600"/>
          </a:p>
          <a:p>
            <a:pPr marL="0" lvl="0" indent="0" algn="l" rtl="0">
              <a:spcBef>
                <a:spcPts val="1600"/>
              </a:spcBef>
              <a:spcAft>
                <a:spcPts val="0"/>
              </a:spcAft>
              <a:buNone/>
            </a:pPr>
            <a:r>
              <a:rPr lang="tr" sz="1600"/>
              <a:t>•Yeni normal – kontrollü sosyal hayat kavramları ile ilgili tüm bireylerin birtakım sorumlulukları bulunmaktadır.</a:t>
            </a:r>
            <a:endParaRPr sz="1600"/>
          </a:p>
          <a:p>
            <a:pPr marL="1828800" lvl="0" indent="0" algn="l" rtl="0">
              <a:lnSpc>
                <a:spcPct val="100000"/>
              </a:lnSpc>
              <a:spcBef>
                <a:spcPts val="1600"/>
              </a:spcBef>
              <a:spcAft>
                <a:spcPts val="0"/>
              </a:spcAft>
              <a:buNone/>
            </a:pPr>
            <a:r>
              <a:rPr lang="tr" sz="1300"/>
              <a:t>• Maske kullanmak,</a:t>
            </a:r>
            <a:endParaRPr sz="1300"/>
          </a:p>
          <a:p>
            <a:pPr marL="1828800" lvl="0" indent="0" algn="l" rtl="0">
              <a:lnSpc>
                <a:spcPct val="100000"/>
              </a:lnSpc>
              <a:spcBef>
                <a:spcPts val="0"/>
              </a:spcBef>
              <a:spcAft>
                <a:spcPts val="0"/>
              </a:spcAft>
              <a:buNone/>
            </a:pPr>
            <a:r>
              <a:rPr lang="tr" sz="1300"/>
              <a:t>• Zorunlu olmadıkça kalabalık ortamlardan uzak durmak,</a:t>
            </a:r>
            <a:endParaRPr sz="1300"/>
          </a:p>
          <a:p>
            <a:pPr marL="1828800" lvl="0" indent="0" algn="l" rtl="0">
              <a:lnSpc>
                <a:spcPct val="100000"/>
              </a:lnSpc>
              <a:spcBef>
                <a:spcPts val="0"/>
              </a:spcBef>
              <a:spcAft>
                <a:spcPts val="0"/>
              </a:spcAft>
              <a:buNone/>
            </a:pPr>
            <a:r>
              <a:rPr lang="tr" sz="1300"/>
              <a:t>• Tokalaşma, sarılma gibi yakın temas içeren sosyal  ilişkilerden uzak durmak,</a:t>
            </a:r>
            <a:endParaRPr sz="1300"/>
          </a:p>
          <a:p>
            <a:pPr marL="1828800" lvl="0" indent="0" algn="l" rtl="0">
              <a:lnSpc>
                <a:spcPct val="100000"/>
              </a:lnSpc>
              <a:spcBef>
                <a:spcPts val="0"/>
              </a:spcBef>
              <a:spcAft>
                <a:spcPts val="0"/>
              </a:spcAft>
              <a:buNone/>
            </a:pPr>
            <a:r>
              <a:rPr lang="tr" sz="1300"/>
              <a:t>• El hijyeni başta olmak üzere kişisel temizliğe dikkat etmek,</a:t>
            </a:r>
            <a:endParaRPr sz="1300"/>
          </a:p>
          <a:p>
            <a:pPr marL="1828800" lvl="0" indent="0" algn="l" rtl="0">
              <a:lnSpc>
                <a:spcPct val="100000"/>
              </a:lnSpc>
              <a:spcBef>
                <a:spcPts val="0"/>
              </a:spcBef>
              <a:spcAft>
                <a:spcPts val="0"/>
              </a:spcAft>
              <a:buNone/>
            </a:pPr>
            <a:r>
              <a:rPr lang="tr" sz="1300"/>
              <a:t>• Hastalık belirtileri gösteriyorsak zaman kaybetmeden doktora  başvurmak ve gerektiğinde bireysel karantina uygulamak,</a:t>
            </a:r>
            <a:endParaRPr sz="1300"/>
          </a:p>
          <a:p>
            <a:pPr marL="0" lvl="0" indent="0" algn="l" rtl="0">
              <a:spcBef>
                <a:spcPts val="0"/>
              </a:spcBef>
              <a:spcAft>
                <a:spcPts val="16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tr" sz="3800">
                <a:highlight>
                  <a:schemeClr val="dk1"/>
                </a:highlight>
              </a:rPr>
              <a:t>ÖZETLE:</a:t>
            </a:r>
            <a:endParaRPr sz="3800">
              <a:highlight>
                <a:schemeClr val="dk1"/>
              </a:highlight>
            </a:endParaRPr>
          </a:p>
          <a:p>
            <a:pPr marL="0" lvl="0" indent="0" algn="just" rtl="0">
              <a:spcBef>
                <a:spcPts val="0"/>
              </a:spcBef>
              <a:spcAft>
                <a:spcPts val="0"/>
              </a:spcAft>
              <a:buNone/>
            </a:pPr>
            <a:endParaRPr sz="2700">
              <a:highlight>
                <a:schemeClr val="dk1"/>
              </a:highlight>
            </a:endParaRPr>
          </a:p>
          <a:p>
            <a:pPr marL="0" lvl="0" indent="0" algn="just" rtl="0">
              <a:spcBef>
                <a:spcPts val="0"/>
              </a:spcBef>
              <a:spcAft>
                <a:spcPts val="0"/>
              </a:spcAft>
              <a:buNone/>
            </a:pPr>
            <a:r>
              <a:rPr lang="tr" sz="2700">
                <a:highlight>
                  <a:schemeClr val="lt1"/>
                </a:highlight>
              </a:rPr>
              <a:t>Çocukların ve gençlerin korunması için, ;</a:t>
            </a:r>
            <a:endParaRPr sz="2700">
              <a:highlight>
                <a:schemeClr val="lt1"/>
              </a:highlight>
            </a:endParaRPr>
          </a:p>
          <a:p>
            <a:pPr marL="0" lvl="0" indent="0" algn="just" rtl="0">
              <a:spcBef>
                <a:spcPts val="0"/>
              </a:spcBef>
              <a:spcAft>
                <a:spcPts val="0"/>
              </a:spcAft>
              <a:buNone/>
            </a:pPr>
            <a:r>
              <a:rPr lang="tr" sz="2700">
                <a:highlight>
                  <a:schemeClr val="lt1"/>
                </a:highlight>
              </a:rPr>
              <a:t>bilgilendirme, dürüst ve açık olma, bilgi kaynaklarını kontrol etme, </a:t>
            </a:r>
            <a:endParaRPr sz="2700">
              <a:highlight>
                <a:schemeClr val="lt1"/>
              </a:highlight>
            </a:endParaRPr>
          </a:p>
          <a:p>
            <a:pPr marL="0" lvl="0" indent="0" algn="just" rtl="0">
              <a:spcBef>
                <a:spcPts val="0"/>
              </a:spcBef>
              <a:spcAft>
                <a:spcPts val="0"/>
              </a:spcAft>
              <a:buNone/>
            </a:pPr>
            <a:r>
              <a:rPr lang="tr" sz="2700">
                <a:highlight>
                  <a:schemeClr val="lt1"/>
                </a:highlight>
              </a:rPr>
              <a:t>rutinlerin oluşturulması, </a:t>
            </a:r>
            <a:endParaRPr sz="2700">
              <a:highlight>
                <a:schemeClr val="lt1"/>
              </a:highlight>
            </a:endParaRPr>
          </a:p>
          <a:p>
            <a:pPr marL="0" lvl="0" indent="0" algn="just" rtl="0">
              <a:spcBef>
                <a:spcPts val="0"/>
              </a:spcBef>
              <a:spcAft>
                <a:spcPts val="0"/>
              </a:spcAft>
              <a:buNone/>
            </a:pPr>
            <a:r>
              <a:rPr lang="tr" sz="2700">
                <a:highlight>
                  <a:schemeClr val="lt1"/>
                </a:highlight>
              </a:rPr>
              <a:t>sağlıklı yaşam alışkanlıklarının devamı, </a:t>
            </a:r>
            <a:endParaRPr sz="2700">
              <a:highlight>
                <a:schemeClr val="lt1"/>
              </a:highlight>
            </a:endParaRPr>
          </a:p>
          <a:p>
            <a:pPr marL="0" lvl="0" indent="0" algn="just" rtl="0">
              <a:spcBef>
                <a:spcPts val="0"/>
              </a:spcBef>
              <a:spcAft>
                <a:spcPts val="0"/>
              </a:spcAft>
              <a:buNone/>
            </a:pPr>
            <a:r>
              <a:rPr lang="tr" sz="2700">
                <a:highlight>
                  <a:schemeClr val="lt1"/>
                </a:highlight>
              </a:rPr>
              <a:t>anne ve babanın model olması, </a:t>
            </a:r>
            <a:endParaRPr sz="2700">
              <a:highlight>
                <a:schemeClr val="lt1"/>
              </a:highlight>
            </a:endParaRPr>
          </a:p>
          <a:p>
            <a:pPr marL="0" lvl="0" indent="0" algn="just" rtl="0">
              <a:spcBef>
                <a:spcPts val="0"/>
              </a:spcBef>
              <a:spcAft>
                <a:spcPts val="0"/>
              </a:spcAft>
              <a:buNone/>
            </a:pPr>
            <a:r>
              <a:rPr lang="tr" sz="2700">
                <a:highlight>
                  <a:schemeClr val="lt1"/>
                </a:highlight>
              </a:rPr>
              <a:t>sosyal ilişkilerin telefon veya internet aracılığıyla da olsa devamı,</a:t>
            </a:r>
            <a:endParaRPr sz="2700">
              <a:highlight>
                <a:schemeClr val="lt1"/>
              </a:highlight>
            </a:endParaRPr>
          </a:p>
          <a:p>
            <a:pPr marL="0" lvl="0" indent="0" algn="just" rtl="0">
              <a:spcBef>
                <a:spcPts val="0"/>
              </a:spcBef>
              <a:spcAft>
                <a:spcPts val="0"/>
              </a:spcAft>
              <a:buNone/>
            </a:pPr>
            <a:r>
              <a:rPr lang="tr" sz="2700">
                <a:highlight>
                  <a:schemeClr val="lt1"/>
                </a:highlight>
              </a:rPr>
              <a:t> duyguları dinleme, anlamlandırma ve destekleme, </a:t>
            </a:r>
            <a:endParaRPr sz="2700">
              <a:highlight>
                <a:schemeClr val="lt1"/>
              </a:highlight>
            </a:endParaRPr>
          </a:p>
          <a:p>
            <a:pPr marL="0" lvl="0" indent="0" algn="just" rtl="0">
              <a:spcBef>
                <a:spcPts val="0"/>
              </a:spcBef>
              <a:spcAft>
                <a:spcPts val="0"/>
              </a:spcAft>
              <a:buNone/>
            </a:pPr>
            <a:r>
              <a:rPr lang="tr" sz="2700">
                <a:highlight>
                  <a:schemeClr val="lt1"/>
                </a:highlight>
              </a:rPr>
              <a:t>olası ruhsal bozukluk gelişimine karşı uyanık olunması ve daha önceden var olan sorunlar için tedavilerin devamının sağlanması olarak özetlenebilir.</a:t>
            </a:r>
            <a:endParaRPr sz="2700">
              <a:highlight>
                <a:schemeClr val="lt1"/>
              </a:highlight>
            </a:endParaRPr>
          </a:p>
          <a:p>
            <a:pPr marL="0" lvl="0" indent="0" algn="just" rtl="0">
              <a:spcBef>
                <a:spcPts val="0"/>
              </a:spcBef>
              <a:spcAft>
                <a:spcPts val="0"/>
              </a:spcAft>
              <a:buNone/>
            </a:pPr>
            <a:endParaRPr sz="2700"/>
          </a:p>
        </p:txBody>
      </p:sp>
      <p:sp>
        <p:nvSpPr>
          <p:cNvPr id="356" name="Google Shape;356;p49"/>
          <p:cNvSpPr txBox="1"/>
          <p:nvPr/>
        </p:nvSpPr>
        <p:spPr>
          <a:xfrm>
            <a:off x="257175" y="1258800"/>
            <a:ext cx="8608500" cy="38307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0"/>
          <p:cNvSpPr txBox="1">
            <a:spLocks noGrp="1"/>
          </p:cNvSpPr>
          <p:nvPr>
            <p:ph type="title"/>
          </p:nvPr>
        </p:nvSpPr>
        <p:spPr>
          <a:xfrm>
            <a:off x="311700" y="292850"/>
            <a:ext cx="8520600" cy="120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500">
                <a:highlight>
                  <a:schemeClr val="dk1"/>
                </a:highlight>
              </a:rPr>
              <a:t>Covid-19 sürecinde psikososyal destek hizmetleri kapsamında hazırlanan içerikler</a:t>
            </a:r>
            <a:endParaRPr sz="3500">
              <a:highlight>
                <a:schemeClr val="dk1"/>
              </a:highlight>
            </a:endParaRPr>
          </a:p>
          <a:p>
            <a:pPr marL="0" lvl="0" indent="0" algn="l" rtl="0">
              <a:spcBef>
                <a:spcPts val="0"/>
              </a:spcBef>
              <a:spcAft>
                <a:spcPts val="0"/>
              </a:spcAft>
              <a:buNone/>
            </a:pPr>
            <a:endParaRPr>
              <a:highlight>
                <a:schemeClr val="dk1"/>
              </a:highlight>
            </a:endParaRPr>
          </a:p>
        </p:txBody>
      </p:sp>
      <p:pic>
        <p:nvPicPr>
          <p:cNvPr id="362" name="Google Shape;362;p50"/>
          <p:cNvPicPr preferRelativeResize="0"/>
          <p:nvPr/>
        </p:nvPicPr>
        <p:blipFill rotWithShape="1">
          <a:blip r:embed="rId3">
            <a:alphaModFix/>
          </a:blip>
          <a:srcRect l="7858" t="40478" r="33448" b="11153"/>
          <a:stretch/>
        </p:blipFill>
        <p:spPr>
          <a:xfrm>
            <a:off x="718850" y="1623600"/>
            <a:ext cx="7324851" cy="32967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1"/>
          <p:cNvSpPr txBox="1">
            <a:spLocks noGrp="1"/>
          </p:cNvSpPr>
          <p:nvPr>
            <p:ph type="title"/>
          </p:nvPr>
        </p:nvSpPr>
        <p:spPr>
          <a:xfrm>
            <a:off x="311700" y="106925"/>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sz="3000">
                <a:highlight>
                  <a:schemeClr val="dk1"/>
                </a:highlight>
              </a:rPr>
              <a:t>Covid-19 sürecinde psikososyal destek hizmetleri kapsamında hazırlanan içerikler</a:t>
            </a:r>
            <a:endParaRPr sz="3000">
              <a:highlight>
                <a:schemeClr val="dk1"/>
              </a:highlight>
            </a:endParaRPr>
          </a:p>
          <a:p>
            <a:pPr marL="0" lvl="0" indent="0" algn="l" rtl="0">
              <a:spcBef>
                <a:spcPts val="0"/>
              </a:spcBef>
              <a:spcAft>
                <a:spcPts val="0"/>
              </a:spcAft>
              <a:buNone/>
            </a:pPr>
            <a:endParaRPr sz="3500">
              <a:highlight>
                <a:schemeClr val="dk1"/>
              </a:highlight>
            </a:endParaRPr>
          </a:p>
          <a:p>
            <a:pPr marL="0" lvl="0" indent="0" algn="l" rtl="0">
              <a:spcBef>
                <a:spcPts val="0"/>
              </a:spcBef>
              <a:spcAft>
                <a:spcPts val="0"/>
              </a:spcAft>
              <a:buNone/>
            </a:pPr>
            <a:endParaRPr sz="3500">
              <a:highlight>
                <a:schemeClr val="dk1"/>
              </a:highlight>
            </a:endParaRPr>
          </a:p>
        </p:txBody>
      </p:sp>
      <p:sp>
        <p:nvSpPr>
          <p:cNvPr id="368" name="Google Shape;368;p51"/>
          <p:cNvSpPr txBox="1">
            <a:spLocks noGrp="1"/>
          </p:cNvSpPr>
          <p:nvPr>
            <p:ph type="body" idx="1"/>
          </p:nvPr>
        </p:nvSpPr>
        <p:spPr>
          <a:xfrm>
            <a:off x="458575" y="3904100"/>
            <a:ext cx="7709100" cy="113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000"/>
              <a:t>Millî Eğitim Bakanlığı Özel Eğitim ve Rehberlik Hizmetleri Genel Müdürlüğü internet sayfasından Psikososyal Destek Hizmetleri sekmesi altında dokümanlar indirilebilir.</a:t>
            </a:r>
            <a:endParaRPr sz="1000"/>
          </a:p>
          <a:p>
            <a:pPr marL="0" lvl="0" indent="0" algn="l" rtl="0">
              <a:spcBef>
                <a:spcPts val="1600"/>
              </a:spcBef>
              <a:spcAft>
                <a:spcPts val="0"/>
              </a:spcAft>
              <a:buNone/>
            </a:pPr>
            <a:r>
              <a:rPr lang="tr" sz="1000"/>
              <a:t>https://orgm.meb.gov.tr/www/psikososyal-bilgilendirme-rehberi/icerik/1314</a:t>
            </a:r>
            <a:endParaRPr sz="1000"/>
          </a:p>
          <a:p>
            <a:pPr marL="0" lvl="0" indent="0" algn="l" rtl="0">
              <a:spcBef>
                <a:spcPts val="1600"/>
              </a:spcBef>
              <a:spcAft>
                <a:spcPts val="1600"/>
              </a:spcAft>
              <a:buNone/>
            </a:pPr>
            <a:endParaRPr sz="1000"/>
          </a:p>
        </p:txBody>
      </p:sp>
      <p:pic>
        <p:nvPicPr>
          <p:cNvPr id="369" name="Google Shape;369;p51"/>
          <p:cNvPicPr preferRelativeResize="0"/>
          <p:nvPr/>
        </p:nvPicPr>
        <p:blipFill rotWithShape="1">
          <a:blip r:embed="rId3">
            <a:alphaModFix/>
          </a:blip>
          <a:srcRect l="8458" t="43169" r="33764" b="10171"/>
          <a:stretch/>
        </p:blipFill>
        <p:spPr>
          <a:xfrm>
            <a:off x="458600" y="1152650"/>
            <a:ext cx="7560301" cy="2664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101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highlight>
                  <a:schemeClr val="dk1"/>
                </a:highlight>
              </a:rPr>
              <a:t>TARİHTE SALGIN HASTALIKLAR</a:t>
            </a:r>
            <a:endParaRPr>
              <a:highlight>
                <a:schemeClr val="dk1"/>
              </a:highlight>
            </a:endParaRPr>
          </a:p>
        </p:txBody>
      </p:sp>
      <p:sp>
        <p:nvSpPr>
          <p:cNvPr id="80" name="Google Shape;80;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1" name="Google Shape;81;p16"/>
          <p:cNvPicPr preferRelativeResize="0"/>
          <p:nvPr/>
        </p:nvPicPr>
        <p:blipFill rotWithShape="1">
          <a:blip r:embed="rId3">
            <a:alphaModFix/>
          </a:blip>
          <a:srcRect l="8188" t="36961" r="64146" b="16239"/>
          <a:stretch/>
        </p:blipFill>
        <p:spPr>
          <a:xfrm>
            <a:off x="182700" y="1093850"/>
            <a:ext cx="8649601" cy="39793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2"/>
          <p:cNvSpPr txBox="1">
            <a:spLocks noGrp="1"/>
          </p:cNvSpPr>
          <p:nvPr>
            <p:ph type="title"/>
          </p:nvPr>
        </p:nvSpPr>
        <p:spPr>
          <a:xfrm>
            <a:off x="311700" y="292850"/>
            <a:ext cx="8520600" cy="8010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tr"/>
              <a:t>yararlanılan kaynaklar:</a:t>
            </a:r>
            <a:endParaRPr/>
          </a:p>
        </p:txBody>
      </p:sp>
      <p:sp>
        <p:nvSpPr>
          <p:cNvPr id="375" name="Google Shape;375;p52"/>
          <p:cNvSpPr txBox="1">
            <a:spLocks noGrp="1"/>
          </p:cNvSpPr>
          <p:nvPr>
            <p:ph type="body" idx="1"/>
          </p:nvPr>
        </p:nvSpPr>
        <p:spPr>
          <a:xfrm>
            <a:off x="311700" y="1228675"/>
            <a:ext cx="8520600" cy="36336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36550" algn="just" rtl="0">
              <a:spcBef>
                <a:spcPts val="0"/>
              </a:spcBef>
              <a:spcAft>
                <a:spcPts val="0"/>
              </a:spcAft>
              <a:buSzPts val="1700"/>
              <a:buChar char="★"/>
            </a:pPr>
            <a:r>
              <a:rPr lang="tr" sz="1700"/>
              <a:t>MİLLÎ EĞİTİMİ BAKANLIĞI,Özel Eğitim ve Rehberlik Hizmetleri Genel Müdürlüğü,COVİD-19 SALGIN HASTALIK SÜRECİNDE PSİKOSOSYAL DESTEK ÇALIŞMALARI</a:t>
            </a:r>
            <a:endParaRPr sz="1700"/>
          </a:p>
          <a:p>
            <a:pPr marL="457200" lvl="0" indent="-336550" algn="just" rtl="0">
              <a:spcBef>
                <a:spcPts val="0"/>
              </a:spcBef>
              <a:spcAft>
                <a:spcPts val="0"/>
              </a:spcAft>
              <a:buSzPts val="1700"/>
              <a:buChar char="★"/>
            </a:pPr>
            <a:r>
              <a:rPr lang="tr" sz="1700"/>
              <a:t>HACETTEPE ÜNİVERSİTESİ ÇOCUK VE ERGEN RUH SAĞLIĞI VE HASTALIKLARI ANABİLİM DALI NİSAN 2020</a:t>
            </a:r>
            <a:endParaRPr sz="1700"/>
          </a:p>
          <a:p>
            <a:pPr marL="457200" lvl="0" indent="-336550" algn="just" rtl="0">
              <a:spcBef>
                <a:spcPts val="0"/>
              </a:spcBef>
              <a:spcAft>
                <a:spcPts val="0"/>
              </a:spcAft>
              <a:buSzPts val="1700"/>
              <a:buChar char="★"/>
            </a:pPr>
            <a:r>
              <a:rPr lang="tr" sz="1700"/>
              <a:t>TÜRKİYE ÇOCUK ve GENÇ PSİKİYATRİSİ DERNEĞİ COVID-19 (KORONA) VİRÜS SALGINI SIRASINDA AİLE, ÇOCUK VE ERGENLERE YÖNELİK PSİKOSOSYAL ve RUHSAL DESTEK REHBERİ</a:t>
            </a:r>
            <a:endParaRPr sz="1700"/>
          </a:p>
          <a:p>
            <a:pPr marL="457200" lvl="0" indent="-336550" algn="just" rtl="0">
              <a:spcBef>
                <a:spcPts val="0"/>
              </a:spcBef>
              <a:spcAft>
                <a:spcPts val="0"/>
              </a:spcAft>
              <a:buSzPts val="1700"/>
              <a:buChar char="★"/>
            </a:pPr>
            <a:r>
              <a:rPr lang="tr" sz="1700"/>
              <a:t>COVID-19 PANDEMİ SÜRECİNDE ÇOCUKLARIN PSİKOLOJİK DAYANIKLILIĞINI GÜÇLENDİRME YOLLARI: AİLELERE, ÖĞRETMENLERE VE RUH SAĞLIĞI UZMANLARINA ÖNERİLER,ASEAD CİLT 7 SAYI 5 Yıl 2020, S 95-113</a:t>
            </a:r>
            <a:endParaRPr sz="17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3"/>
          <p:cNvSpPr txBox="1">
            <a:spLocks noGrp="1"/>
          </p:cNvSpPr>
          <p:nvPr>
            <p:ph type="title"/>
          </p:nvPr>
        </p:nvSpPr>
        <p:spPr>
          <a:xfrm>
            <a:off x="216950" y="1700525"/>
            <a:ext cx="8520600" cy="276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dirty="0">
                <a:highlight>
                  <a:schemeClr val="dk1"/>
                </a:highlight>
              </a:rPr>
              <a:t>katılımınız için teşekkür eder</a:t>
            </a:r>
            <a:endParaRPr dirty="0">
              <a:highlight>
                <a:schemeClr val="dk1"/>
              </a:highlight>
            </a:endParaRPr>
          </a:p>
          <a:p>
            <a:pPr marL="3657600" lvl="0" indent="457200" algn="l" rtl="0">
              <a:spcBef>
                <a:spcPts val="0"/>
              </a:spcBef>
              <a:spcAft>
                <a:spcPts val="0"/>
              </a:spcAft>
              <a:buNone/>
            </a:pPr>
            <a:r>
              <a:rPr lang="tr" dirty="0">
                <a:highlight>
                  <a:schemeClr val="dk1"/>
                </a:highlight>
              </a:rPr>
              <a:t> sağlıklı günler dilerim.</a:t>
            </a:r>
            <a:endParaRPr dirty="0">
              <a:highlight>
                <a:schemeClr val="dk1"/>
              </a:highlight>
            </a:endParaRPr>
          </a:p>
          <a:p>
            <a:pPr marL="5029200" lvl="0" indent="0" algn="l" rtl="0">
              <a:spcBef>
                <a:spcPts val="0"/>
              </a:spcBef>
              <a:spcAft>
                <a:spcPts val="0"/>
              </a:spcAft>
              <a:buNone/>
            </a:pPr>
            <a:r>
              <a:rPr lang="tr" dirty="0">
                <a:highlight>
                  <a:schemeClr val="dk1"/>
                </a:highlight>
              </a:rPr>
              <a:t>FİRDEVS METİK-MAHMUT ASLAN</a:t>
            </a:r>
            <a:endParaRPr dirty="0">
              <a:highlight>
                <a:schemeClr val="dk1"/>
              </a:highlight>
            </a:endParaRPr>
          </a:p>
          <a:p>
            <a:pPr marL="5029200" lvl="0" indent="0" algn="l" rtl="0">
              <a:spcBef>
                <a:spcPts val="0"/>
              </a:spcBef>
              <a:spcAft>
                <a:spcPts val="0"/>
              </a:spcAft>
              <a:buNone/>
            </a:pPr>
            <a:r>
              <a:rPr lang="tr" dirty="0">
                <a:highlight>
                  <a:schemeClr val="dk1"/>
                </a:highlight>
              </a:rPr>
              <a:t>Psikolojik danışman</a:t>
            </a:r>
            <a:endParaRPr dirty="0">
              <a:highlight>
                <a:schemeClr val="dk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p:cNvPicPr preferRelativeResize="0"/>
          <p:nvPr/>
        </p:nvPicPr>
        <p:blipFill rotWithShape="1">
          <a:blip r:embed="rId3">
            <a:alphaModFix/>
          </a:blip>
          <a:srcRect l="49998" t="29497" r="26691" b="20751"/>
          <a:stretch/>
        </p:blipFill>
        <p:spPr>
          <a:xfrm>
            <a:off x="6635675" y="451250"/>
            <a:ext cx="2131424" cy="4117624"/>
          </a:xfrm>
          <a:prstGeom prst="rect">
            <a:avLst/>
          </a:prstGeom>
          <a:noFill/>
          <a:ln>
            <a:noFill/>
          </a:ln>
        </p:spPr>
      </p:pic>
      <p:pic>
        <p:nvPicPr>
          <p:cNvPr id="87" name="Google Shape;87;p17"/>
          <p:cNvPicPr preferRelativeResize="0"/>
          <p:nvPr/>
        </p:nvPicPr>
        <p:blipFill rotWithShape="1">
          <a:blip r:embed="rId4">
            <a:alphaModFix/>
          </a:blip>
          <a:srcRect l="49049" t="29270" r="25898" b="14114"/>
          <a:stretch/>
        </p:blipFill>
        <p:spPr>
          <a:xfrm>
            <a:off x="311700" y="365375"/>
            <a:ext cx="2290700" cy="4203500"/>
          </a:xfrm>
          <a:prstGeom prst="rect">
            <a:avLst/>
          </a:prstGeom>
          <a:noFill/>
          <a:ln>
            <a:noFill/>
          </a:ln>
        </p:spPr>
      </p:pic>
      <p:pic>
        <p:nvPicPr>
          <p:cNvPr id="88" name="Google Shape;88;p17"/>
          <p:cNvPicPr preferRelativeResize="0"/>
          <p:nvPr/>
        </p:nvPicPr>
        <p:blipFill rotWithShape="1">
          <a:blip r:embed="rId5">
            <a:alphaModFix/>
          </a:blip>
          <a:srcRect l="49382" t="30948" r="26488" b="30234"/>
          <a:stretch/>
        </p:blipFill>
        <p:spPr>
          <a:xfrm>
            <a:off x="3260350" y="365375"/>
            <a:ext cx="2599874" cy="4117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4" name="Google Shape;94;p18"/>
          <p:cNvPicPr preferRelativeResize="0"/>
          <p:nvPr/>
        </p:nvPicPr>
        <p:blipFill rotWithShape="1">
          <a:blip r:embed="rId3">
            <a:alphaModFix/>
          </a:blip>
          <a:srcRect l="8759" t="27307" r="32685" b="8725"/>
          <a:stretch/>
        </p:blipFill>
        <p:spPr>
          <a:xfrm>
            <a:off x="421600" y="93125"/>
            <a:ext cx="8305475" cy="468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highlight>
                  <a:schemeClr val="dk1"/>
                </a:highlight>
              </a:rPr>
              <a:t>3.zorlayıcı yaşam olayları</a:t>
            </a:r>
            <a:endParaRPr>
              <a:highlight>
                <a:schemeClr val="dk1"/>
              </a:highlight>
            </a:endParaRPr>
          </a:p>
        </p:txBody>
      </p:sp>
      <p:sp>
        <p:nvSpPr>
          <p:cNvPr id="100" name="Google Shape;100;p19"/>
          <p:cNvSpPr txBox="1">
            <a:spLocks noGrp="1"/>
          </p:cNvSpPr>
          <p:nvPr>
            <p:ph type="body" idx="1"/>
          </p:nvPr>
        </p:nvSpPr>
        <p:spPr>
          <a:xfrm>
            <a:off x="311700" y="1228675"/>
            <a:ext cx="8520600" cy="33402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tr" sz="1500"/>
              <a:t>Bu tarz olaylarda insanların yaşam alışkanlıklarını değiştirmeleri gerekmektedir.</a:t>
            </a:r>
            <a:endParaRPr sz="1500"/>
          </a:p>
          <a:p>
            <a:pPr marL="914400" lvl="0" indent="0" algn="just" rtl="0">
              <a:spcBef>
                <a:spcPts val="1600"/>
              </a:spcBef>
              <a:spcAft>
                <a:spcPts val="0"/>
              </a:spcAft>
              <a:buNone/>
            </a:pPr>
            <a:r>
              <a:rPr lang="tr" sz="1300">
                <a:solidFill>
                  <a:srgbClr val="000000"/>
                </a:solidFill>
              </a:rPr>
              <a:t>■ </a:t>
            </a:r>
            <a:r>
              <a:rPr lang="tr" sz="1500"/>
              <a:t>Günlük hayattaki rutinlerin yerine getirilememesi ve yeni duruma uymada yaşanan zorluklar stres yaratabilmektedir.</a:t>
            </a:r>
            <a:endParaRPr sz="1500"/>
          </a:p>
          <a:p>
            <a:pPr marL="914400" lvl="0" indent="0" algn="just" rtl="0">
              <a:spcBef>
                <a:spcPts val="1600"/>
              </a:spcBef>
              <a:spcAft>
                <a:spcPts val="0"/>
              </a:spcAft>
              <a:buNone/>
            </a:pPr>
            <a:r>
              <a:rPr lang="tr" sz="1300">
                <a:solidFill>
                  <a:srgbClr val="000000"/>
                </a:solidFill>
              </a:rPr>
              <a:t>■ </a:t>
            </a:r>
            <a:r>
              <a:rPr lang="tr" sz="1500"/>
              <a:t>Şu an yaşadığımız salgın süreci de tıpkı öncekiler gibi önlemler ve tıbbi müdahalelerle kontrol altına alınacaktır.</a:t>
            </a:r>
            <a:endParaRPr sz="1500"/>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311700" y="5681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tr" sz="4200" b="1">
                <a:solidFill>
                  <a:srgbClr val="000000"/>
                </a:solidFill>
                <a:highlight>
                  <a:schemeClr val="dk1"/>
                </a:highlight>
                <a:latin typeface="Amatic SC"/>
                <a:ea typeface="Amatic SC"/>
                <a:cs typeface="Amatic SC"/>
                <a:sym typeface="Amatic SC"/>
              </a:rPr>
              <a:t>4.Covid-19 salgın hastalığının etkileri</a:t>
            </a:r>
            <a:endParaRPr sz="4200" b="1">
              <a:solidFill>
                <a:srgbClr val="000000"/>
              </a:solidFill>
              <a:highlight>
                <a:schemeClr val="dk1"/>
              </a:highlight>
              <a:latin typeface="Amatic SC"/>
              <a:ea typeface="Amatic SC"/>
              <a:cs typeface="Amatic SC"/>
              <a:sym typeface="Amatic SC"/>
            </a:endParaRPr>
          </a:p>
        </p:txBody>
      </p:sp>
      <p:grpSp>
        <p:nvGrpSpPr>
          <p:cNvPr id="106" name="Google Shape;106;p20"/>
          <p:cNvGrpSpPr/>
          <p:nvPr/>
        </p:nvGrpSpPr>
        <p:grpSpPr>
          <a:xfrm>
            <a:off x="943723" y="1703975"/>
            <a:ext cx="7257489" cy="674450"/>
            <a:chOff x="943723" y="3783775"/>
            <a:chExt cx="7257489" cy="674450"/>
          </a:xfrm>
        </p:grpSpPr>
        <p:sp>
          <p:nvSpPr>
            <p:cNvPr id="107" name="Google Shape;107;p20"/>
            <p:cNvSpPr/>
            <p:nvPr/>
          </p:nvSpPr>
          <p:spPr>
            <a:xfrm>
              <a:off x="5373412" y="3783788"/>
              <a:ext cx="2827800" cy="674400"/>
            </a:xfrm>
            <a:prstGeom prst="rect">
              <a:avLst/>
            </a:prstGeom>
            <a:solidFill>
              <a:srgbClr val="0C58D3"/>
            </a:solid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tr" sz="800">
                  <a:solidFill>
                    <a:srgbClr val="FFFFFF"/>
                  </a:solidFill>
                  <a:latin typeface="Roboto"/>
                  <a:ea typeface="Roboto"/>
                  <a:cs typeface="Roboto"/>
                  <a:sym typeface="Roboto"/>
                </a:rPr>
                <a:t>Lorem ipsum dolor sit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tr" sz="800">
                  <a:solidFill>
                    <a:srgbClr val="FFFFFF"/>
                  </a:solidFill>
                  <a:latin typeface="Roboto"/>
                  <a:ea typeface="Roboto"/>
                  <a:cs typeface="Roboto"/>
                  <a:sym typeface="Roboto"/>
                </a:rPr>
                <a:t>amet nec at adipiscing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tr" sz="800">
                  <a:solidFill>
                    <a:srgbClr val="FFFFFF"/>
                  </a:solidFill>
                  <a:latin typeface="Roboto"/>
                  <a:ea typeface="Roboto"/>
                  <a:cs typeface="Roboto"/>
                  <a:sym typeface="Roboto"/>
                </a:rPr>
                <a:t>risus at dolor porta </a:t>
              </a:r>
              <a:endParaRPr sz="800">
                <a:solidFill>
                  <a:srgbClr val="FFFFFF"/>
                </a:solidFill>
                <a:latin typeface="Roboto"/>
                <a:ea typeface="Roboto"/>
                <a:cs typeface="Roboto"/>
                <a:sym typeface="Roboto"/>
              </a:endParaRPr>
            </a:p>
          </p:txBody>
        </p:sp>
        <p:sp>
          <p:nvSpPr>
            <p:cNvPr id="108" name="Google Shape;108;p20"/>
            <p:cNvSpPr/>
            <p:nvPr/>
          </p:nvSpPr>
          <p:spPr>
            <a:xfrm>
              <a:off x="943723" y="3783775"/>
              <a:ext cx="2379900" cy="674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p:nvPr/>
          </p:nvSpPr>
          <p:spPr>
            <a:xfrm>
              <a:off x="1632122" y="3783788"/>
              <a:ext cx="674400" cy="674400"/>
            </a:xfrm>
            <a:prstGeom prst="rtTriangle">
              <a:avLst/>
            </a:prstGeom>
            <a:solidFill>
              <a:srgbClr val="0E6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0"/>
            <p:cNvSpPr/>
            <p:nvPr/>
          </p:nvSpPr>
          <p:spPr>
            <a:xfrm>
              <a:off x="943723" y="3783788"/>
              <a:ext cx="687600" cy="674400"/>
            </a:xfrm>
            <a:prstGeom prst="rtTriangl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0"/>
            <p:cNvSpPr/>
            <p:nvPr/>
          </p:nvSpPr>
          <p:spPr>
            <a:xfrm>
              <a:off x="3335463" y="3783788"/>
              <a:ext cx="1007100" cy="674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4354429" y="3783788"/>
              <a:ext cx="1007100" cy="674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1210848" y="3783832"/>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tr" sz="1600">
                  <a:solidFill>
                    <a:srgbClr val="FFFFFF"/>
                  </a:solidFill>
                  <a:latin typeface="Roboto"/>
                  <a:ea typeface="Roboto"/>
                  <a:cs typeface="Roboto"/>
                  <a:sym typeface="Roboto"/>
                </a:rPr>
                <a:t>2</a:t>
              </a:r>
              <a:endParaRPr sz="1600">
                <a:solidFill>
                  <a:srgbClr val="FFFFFF"/>
                </a:solidFill>
                <a:latin typeface="Roboto"/>
                <a:ea typeface="Roboto"/>
                <a:cs typeface="Roboto"/>
                <a:sym typeface="Roboto"/>
              </a:endParaRPr>
            </a:p>
          </p:txBody>
        </p:sp>
        <p:sp>
          <p:nvSpPr>
            <p:cNvPr id="114" name="Google Shape;114;p20"/>
            <p:cNvSpPr/>
            <p:nvPr/>
          </p:nvSpPr>
          <p:spPr>
            <a:xfrm rot="-2700000">
              <a:off x="4705031" y="4021667"/>
              <a:ext cx="305894" cy="116673"/>
            </a:xfrm>
            <a:prstGeom prst="corner">
              <a:avLst>
                <a:gd name="adj1" fmla="val 18804"/>
                <a:gd name="adj2" fmla="val 181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3633813" y="3915788"/>
              <a:ext cx="410400" cy="410400"/>
            </a:xfrm>
            <a:prstGeom prst="mathMultiply">
              <a:avLst>
                <a:gd name="adj1" fmla="val 508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a:off x="1704725" y="3783825"/>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1000">
                  <a:solidFill>
                    <a:srgbClr val="FFFFFF"/>
                  </a:solidFill>
                  <a:latin typeface="Roboto"/>
                  <a:ea typeface="Roboto"/>
                  <a:cs typeface="Roboto"/>
                  <a:sym typeface="Roboto"/>
                </a:rPr>
                <a:t>Lorem ipsum dolor sit amet nec at adipiscing</a:t>
              </a:r>
              <a:endParaRPr sz="1000">
                <a:solidFill>
                  <a:srgbClr val="FFFFFF"/>
                </a:solidFill>
                <a:latin typeface="Roboto"/>
                <a:ea typeface="Roboto"/>
                <a:cs typeface="Roboto"/>
                <a:sym typeface="Roboto"/>
              </a:endParaRPr>
            </a:p>
          </p:txBody>
        </p:sp>
      </p:grpSp>
      <p:grpSp>
        <p:nvGrpSpPr>
          <p:cNvPr id="117" name="Google Shape;117;p20"/>
          <p:cNvGrpSpPr/>
          <p:nvPr/>
        </p:nvGrpSpPr>
        <p:grpSpPr>
          <a:xfrm>
            <a:off x="943723" y="2389250"/>
            <a:ext cx="7257489" cy="674450"/>
            <a:chOff x="943723" y="4469050"/>
            <a:chExt cx="7257489" cy="674450"/>
          </a:xfrm>
        </p:grpSpPr>
        <p:sp>
          <p:nvSpPr>
            <p:cNvPr id="118" name="Google Shape;118;p20"/>
            <p:cNvSpPr/>
            <p:nvPr/>
          </p:nvSpPr>
          <p:spPr>
            <a:xfrm>
              <a:off x="5373412" y="4469063"/>
              <a:ext cx="2827800" cy="674400"/>
            </a:xfrm>
            <a:prstGeom prst="rect">
              <a:avLst/>
            </a:prstGeom>
            <a:solidFill>
              <a:srgbClr val="0C58D3"/>
            </a:solid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tr" sz="800">
                  <a:solidFill>
                    <a:srgbClr val="FFFFFF"/>
                  </a:solidFill>
                  <a:latin typeface="Roboto"/>
                  <a:ea typeface="Roboto"/>
                  <a:cs typeface="Roboto"/>
                  <a:sym typeface="Roboto"/>
                </a:rPr>
                <a:t>Lorem ipsum dolor sit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tr" sz="800">
                  <a:solidFill>
                    <a:srgbClr val="FFFFFF"/>
                  </a:solidFill>
                  <a:latin typeface="Roboto"/>
                  <a:ea typeface="Roboto"/>
                  <a:cs typeface="Roboto"/>
                  <a:sym typeface="Roboto"/>
                </a:rPr>
                <a:t>amet nec at adipiscing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tr" sz="800">
                  <a:solidFill>
                    <a:srgbClr val="FFFFFF"/>
                  </a:solidFill>
                  <a:latin typeface="Roboto"/>
                  <a:ea typeface="Roboto"/>
                  <a:cs typeface="Roboto"/>
                  <a:sym typeface="Roboto"/>
                </a:rPr>
                <a:t>risus at dolor porta </a:t>
              </a:r>
              <a:endParaRPr sz="800">
                <a:solidFill>
                  <a:srgbClr val="FFFFFF"/>
                </a:solidFill>
                <a:latin typeface="Roboto"/>
                <a:ea typeface="Roboto"/>
                <a:cs typeface="Roboto"/>
                <a:sym typeface="Roboto"/>
              </a:endParaRPr>
            </a:p>
          </p:txBody>
        </p:sp>
        <p:sp>
          <p:nvSpPr>
            <p:cNvPr id="119" name="Google Shape;119;p20"/>
            <p:cNvSpPr/>
            <p:nvPr/>
          </p:nvSpPr>
          <p:spPr>
            <a:xfrm>
              <a:off x="943723" y="4469050"/>
              <a:ext cx="2379900" cy="674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1632122" y="4469063"/>
              <a:ext cx="674400" cy="674400"/>
            </a:xfrm>
            <a:prstGeom prst="rtTriangle">
              <a:avLst/>
            </a:prstGeom>
            <a:solidFill>
              <a:srgbClr val="0E6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943723" y="4469063"/>
              <a:ext cx="687600" cy="674400"/>
            </a:xfrm>
            <a:prstGeom prst="rtTriangl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3335463" y="4469063"/>
              <a:ext cx="1007100" cy="674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4354429" y="4469063"/>
              <a:ext cx="1007100" cy="674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1210848" y="4469107"/>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tr" sz="1600">
                  <a:solidFill>
                    <a:srgbClr val="FFFFFF"/>
                  </a:solidFill>
                  <a:latin typeface="Roboto"/>
                  <a:ea typeface="Roboto"/>
                  <a:cs typeface="Roboto"/>
                  <a:sym typeface="Roboto"/>
                </a:rPr>
                <a:t>3</a:t>
              </a:r>
              <a:endParaRPr sz="1600">
                <a:solidFill>
                  <a:srgbClr val="FFFFFF"/>
                </a:solidFill>
                <a:latin typeface="Roboto"/>
                <a:ea typeface="Roboto"/>
                <a:cs typeface="Roboto"/>
                <a:sym typeface="Roboto"/>
              </a:endParaRPr>
            </a:p>
          </p:txBody>
        </p:sp>
        <p:sp>
          <p:nvSpPr>
            <p:cNvPr id="125" name="Google Shape;125;p20"/>
            <p:cNvSpPr/>
            <p:nvPr/>
          </p:nvSpPr>
          <p:spPr>
            <a:xfrm rot="-2700000">
              <a:off x="4705031" y="4706942"/>
              <a:ext cx="305894" cy="116673"/>
            </a:xfrm>
            <a:prstGeom prst="corner">
              <a:avLst>
                <a:gd name="adj1" fmla="val 18804"/>
                <a:gd name="adj2" fmla="val 181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3633813" y="4601063"/>
              <a:ext cx="410400" cy="410400"/>
            </a:xfrm>
            <a:prstGeom prst="mathMultiply">
              <a:avLst>
                <a:gd name="adj1" fmla="val 508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1704725" y="4469100"/>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1000">
                  <a:solidFill>
                    <a:srgbClr val="FFFFFF"/>
                  </a:solidFill>
                  <a:latin typeface="Roboto"/>
                  <a:ea typeface="Roboto"/>
                  <a:cs typeface="Roboto"/>
                  <a:sym typeface="Roboto"/>
                </a:rPr>
                <a:t>Lorem ipsum dolor sit amet nec at adipiscing</a:t>
              </a:r>
              <a:endParaRPr sz="1000">
                <a:solidFill>
                  <a:srgbClr val="FFFFFF"/>
                </a:solidFill>
                <a:latin typeface="Roboto"/>
                <a:ea typeface="Roboto"/>
                <a:cs typeface="Roboto"/>
                <a:sym typeface="Roboto"/>
              </a:endParaRPr>
            </a:p>
          </p:txBody>
        </p:sp>
      </p:grpSp>
      <p:grpSp>
        <p:nvGrpSpPr>
          <p:cNvPr id="128" name="Google Shape;128;p20"/>
          <p:cNvGrpSpPr/>
          <p:nvPr/>
        </p:nvGrpSpPr>
        <p:grpSpPr>
          <a:xfrm>
            <a:off x="943723" y="1703975"/>
            <a:ext cx="7257489" cy="674450"/>
            <a:chOff x="943723" y="3783775"/>
            <a:chExt cx="7257489" cy="674450"/>
          </a:xfrm>
        </p:grpSpPr>
        <p:sp>
          <p:nvSpPr>
            <p:cNvPr id="129" name="Google Shape;129;p20"/>
            <p:cNvSpPr/>
            <p:nvPr/>
          </p:nvSpPr>
          <p:spPr>
            <a:xfrm>
              <a:off x="5373412" y="3783788"/>
              <a:ext cx="2827800" cy="674400"/>
            </a:xfrm>
            <a:prstGeom prst="rect">
              <a:avLst/>
            </a:prstGeom>
            <a:solidFill>
              <a:srgbClr val="A72A1E"/>
            </a:solid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tr" sz="800">
                  <a:solidFill>
                    <a:srgbClr val="FFFFFF"/>
                  </a:solidFill>
                  <a:latin typeface="Roboto"/>
                  <a:ea typeface="Roboto"/>
                  <a:cs typeface="Roboto"/>
                  <a:sym typeface="Roboto"/>
                </a:rPr>
                <a:t>Lorem ipsum dolor sit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tr" sz="800">
                  <a:solidFill>
                    <a:srgbClr val="FFFFFF"/>
                  </a:solidFill>
                  <a:latin typeface="Roboto"/>
                  <a:ea typeface="Roboto"/>
                  <a:cs typeface="Roboto"/>
                  <a:sym typeface="Roboto"/>
                </a:rPr>
                <a:t>amet nec at adipiscing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tr" sz="800">
                  <a:solidFill>
                    <a:srgbClr val="FFFFFF"/>
                  </a:solidFill>
                  <a:latin typeface="Roboto"/>
                  <a:ea typeface="Roboto"/>
                  <a:cs typeface="Roboto"/>
                  <a:sym typeface="Roboto"/>
                </a:rPr>
                <a:t>risus at dolor porta </a:t>
              </a:r>
              <a:endParaRPr sz="800">
                <a:solidFill>
                  <a:srgbClr val="FFFFFF"/>
                </a:solidFill>
                <a:latin typeface="Roboto"/>
                <a:ea typeface="Roboto"/>
                <a:cs typeface="Roboto"/>
                <a:sym typeface="Roboto"/>
              </a:endParaRPr>
            </a:p>
          </p:txBody>
        </p:sp>
        <p:sp>
          <p:nvSpPr>
            <p:cNvPr id="130" name="Google Shape;130;p20"/>
            <p:cNvSpPr/>
            <p:nvPr/>
          </p:nvSpPr>
          <p:spPr>
            <a:xfrm>
              <a:off x="943723" y="3783775"/>
              <a:ext cx="2379900" cy="6744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1632122" y="3783788"/>
              <a:ext cx="674400" cy="674400"/>
            </a:xfrm>
            <a:prstGeom prst="rtTriangle">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943723" y="3783788"/>
              <a:ext cx="687600" cy="674400"/>
            </a:xfrm>
            <a:prstGeom prst="rtTriangle">
              <a:avLst/>
            </a:prstGeom>
            <a:solidFill>
              <a:srgbClr val="D83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3335463" y="3783788"/>
              <a:ext cx="1007100" cy="6744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4354429" y="3783788"/>
              <a:ext cx="1007100" cy="6744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1210848" y="3783832"/>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tr" sz="1600">
                  <a:solidFill>
                    <a:srgbClr val="FFFFFF"/>
                  </a:solidFill>
                  <a:latin typeface="Roboto"/>
                  <a:ea typeface="Roboto"/>
                  <a:cs typeface="Roboto"/>
                  <a:sym typeface="Roboto"/>
                </a:rPr>
                <a:t>2</a:t>
              </a:r>
              <a:endParaRPr sz="1600">
                <a:solidFill>
                  <a:srgbClr val="FFFFFF"/>
                </a:solidFill>
                <a:latin typeface="Roboto"/>
                <a:ea typeface="Roboto"/>
                <a:cs typeface="Roboto"/>
                <a:sym typeface="Roboto"/>
              </a:endParaRPr>
            </a:p>
          </p:txBody>
        </p:sp>
        <p:sp>
          <p:nvSpPr>
            <p:cNvPr id="136" name="Google Shape;136;p20"/>
            <p:cNvSpPr/>
            <p:nvPr/>
          </p:nvSpPr>
          <p:spPr>
            <a:xfrm rot="-2700000">
              <a:off x="4705031" y="4021667"/>
              <a:ext cx="305894" cy="116673"/>
            </a:xfrm>
            <a:prstGeom prst="corner">
              <a:avLst>
                <a:gd name="adj1" fmla="val 18804"/>
                <a:gd name="adj2" fmla="val 181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3633813" y="3915788"/>
              <a:ext cx="410400" cy="410400"/>
            </a:xfrm>
            <a:prstGeom prst="mathMultiply">
              <a:avLst>
                <a:gd name="adj1" fmla="val 508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1704725" y="3783825"/>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1000">
                  <a:solidFill>
                    <a:srgbClr val="FFFFFF"/>
                  </a:solidFill>
                  <a:latin typeface="Roboto"/>
                  <a:ea typeface="Roboto"/>
                  <a:cs typeface="Roboto"/>
                  <a:sym typeface="Roboto"/>
                </a:rPr>
                <a:t>Lorem ipsum dolor sit amet nec at adipiscing</a:t>
              </a:r>
              <a:endParaRPr sz="1000">
                <a:solidFill>
                  <a:srgbClr val="FFFFFF"/>
                </a:solidFill>
                <a:latin typeface="Roboto"/>
                <a:ea typeface="Roboto"/>
                <a:cs typeface="Roboto"/>
                <a:sym typeface="Roboto"/>
              </a:endParaRPr>
            </a:p>
          </p:txBody>
        </p:sp>
      </p:grpSp>
      <p:grpSp>
        <p:nvGrpSpPr>
          <p:cNvPr id="139" name="Google Shape;139;p20"/>
          <p:cNvGrpSpPr/>
          <p:nvPr/>
        </p:nvGrpSpPr>
        <p:grpSpPr>
          <a:xfrm>
            <a:off x="943723" y="2389250"/>
            <a:ext cx="7257489" cy="674450"/>
            <a:chOff x="943723" y="4469050"/>
            <a:chExt cx="7257489" cy="674450"/>
          </a:xfrm>
        </p:grpSpPr>
        <p:sp>
          <p:nvSpPr>
            <p:cNvPr id="140" name="Google Shape;140;p20"/>
            <p:cNvSpPr/>
            <p:nvPr/>
          </p:nvSpPr>
          <p:spPr>
            <a:xfrm>
              <a:off x="5373412" y="4469063"/>
              <a:ext cx="2827800" cy="674400"/>
            </a:xfrm>
            <a:prstGeom prst="rect">
              <a:avLst/>
            </a:prstGeom>
            <a:solidFill>
              <a:srgbClr val="A72A1E"/>
            </a:solid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tr" sz="800">
                  <a:solidFill>
                    <a:srgbClr val="FFFFFF"/>
                  </a:solidFill>
                  <a:latin typeface="Roboto"/>
                  <a:ea typeface="Roboto"/>
                  <a:cs typeface="Roboto"/>
                  <a:sym typeface="Roboto"/>
                </a:rPr>
                <a:t>Lorem ipsum dolor sit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tr" sz="800">
                  <a:solidFill>
                    <a:srgbClr val="FFFFFF"/>
                  </a:solidFill>
                  <a:latin typeface="Roboto"/>
                  <a:ea typeface="Roboto"/>
                  <a:cs typeface="Roboto"/>
                  <a:sym typeface="Roboto"/>
                </a:rPr>
                <a:t>amet nec at adipiscing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tr" sz="800">
                  <a:solidFill>
                    <a:srgbClr val="FFFFFF"/>
                  </a:solidFill>
                  <a:latin typeface="Roboto"/>
                  <a:ea typeface="Roboto"/>
                  <a:cs typeface="Roboto"/>
                  <a:sym typeface="Roboto"/>
                </a:rPr>
                <a:t>risus at dolor porta </a:t>
              </a:r>
              <a:endParaRPr sz="800">
                <a:solidFill>
                  <a:srgbClr val="FFFFFF"/>
                </a:solidFill>
                <a:latin typeface="Roboto"/>
                <a:ea typeface="Roboto"/>
                <a:cs typeface="Roboto"/>
                <a:sym typeface="Roboto"/>
              </a:endParaRPr>
            </a:p>
          </p:txBody>
        </p:sp>
        <p:sp>
          <p:nvSpPr>
            <p:cNvPr id="141" name="Google Shape;141;p20"/>
            <p:cNvSpPr/>
            <p:nvPr/>
          </p:nvSpPr>
          <p:spPr>
            <a:xfrm>
              <a:off x="943723" y="4469050"/>
              <a:ext cx="2379900" cy="6744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1632122" y="4469063"/>
              <a:ext cx="674400" cy="674400"/>
            </a:xfrm>
            <a:prstGeom prst="rtTriangle">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943723" y="4469063"/>
              <a:ext cx="687600" cy="674400"/>
            </a:xfrm>
            <a:prstGeom prst="rtTriangle">
              <a:avLst/>
            </a:prstGeom>
            <a:solidFill>
              <a:srgbClr val="D83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3335463" y="4469063"/>
              <a:ext cx="1007100" cy="6744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4354429" y="4469063"/>
              <a:ext cx="1007100" cy="6744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1210848" y="4469107"/>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tr" sz="1600">
                  <a:solidFill>
                    <a:srgbClr val="FFFFFF"/>
                  </a:solidFill>
                  <a:latin typeface="Roboto"/>
                  <a:ea typeface="Roboto"/>
                  <a:cs typeface="Roboto"/>
                  <a:sym typeface="Roboto"/>
                </a:rPr>
                <a:t>3</a:t>
              </a:r>
              <a:endParaRPr sz="1600">
                <a:solidFill>
                  <a:srgbClr val="FFFFFF"/>
                </a:solidFill>
                <a:latin typeface="Roboto"/>
                <a:ea typeface="Roboto"/>
                <a:cs typeface="Roboto"/>
                <a:sym typeface="Roboto"/>
              </a:endParaRPr>
            </a:p>
          </p:txBody>
        </p:sp>
        <p:sp>
          <p:nvSpPr>
            <p:cNvPr id="147" name="Google Shape;147;p20"/>
            <p:cNvSpPr/>
            <p:nvPr/>
          </p:nvSpPr>
          <p:spPr>
            <a:xfrm rot="-2700000">
              <a:off x="4705031" y="4706942"/>
              <a:ext cx="305894" cy="116673"/>
            </a:xfrm>
            <a:prstGeom prst="corner">
              <a:avLst>
                <a:gd name="adj1" fmla="val 18804"/>
                <a:gd name="adj2" fmla="val 181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3633813" y="4601063"/>
              <a:ext cx="410400" cy="410400"/>
            </a:xfrm>
            <a:prstGeom prst="mathMultiply">
              <a:avLst>
                <a:gd name="adj1" fmla="val 508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1704725" y="4469100"/>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1000">
                  <a:solidFill>
                    <a:srgbClr val="FFFFFF"/>
                  </a:solidFill>
                  <a:latin typeface="Roboto"/>
                  <a:ea typeface="Roboto"/>
                  <a:cs typeface="Roboto"/>
                  <a:sym typeface="Roboto"/>
                </a:rPr>
                <a:t>Lorem ipsum dolor sit amet nec at adipiscing</a:t>
              </a:r>
              <a:endParaRPr sz="1000">
                <a:solidFill>
                  <a:srgbClr val="FFFFFF"/>
                </a:solidFill>
                <a:latin typeface="Roboto"/>
                <a:ea typeface="Roboto"/>
                <a:cs typeface="Roboto"/>
                <a:sym typeface="Roboto"/>
              </a:endParaRPr>
            </a:p>
          </p:txBody>
        </p:sp>
      </p:grpSp>
      <p:grpSp>
        <p:nvGrpSpPr>
          <p:cNvPr id="150" name="Google Shape;150;p20"/>
          <p:cNvGrpSpPr/>
          <p:nvPr/>
        </p:nvGrpSpPr>
        <p:grpSpPr>
          <a:xfrm>
            <a:off x="943261" y="3074525"/>
            <a:ext cx="7257489" cy="674450"/>
            <a:chOff x="943723" y="3098500"/>
            <a:chExt cx="7257489" cy="674450"/>
          </a:xfrm>
        </p:grpSpPr>
        <p:sp>
          <p:nvSpPr>
            <p:cNvPr id="151" name="Google Shape;151;p20"/>
            <p:cNvSpPr/>
            <p:nvPr/>
          </p:nvSpPr>
          <p:spPr>
            <a:xfrm>
              <a:off x="5373412" y="3098513"/>
              <a:ext cx="2827800" cy="6744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tr" sz="1200">
                  <a:solidFill>
                    <a:srgbClr val="FFFFFF"/>
                  </a:solidFill>
                  <a:latin typeface="Source Code Pro"/>
                  <a:ea typeface="Source Code Pro"/>
                  <a:cs typeface="Source Code Pro"/>
                  <a:sym typeface="Source Code Pro"/>
                </a:rPr>
                <a:t>TEHDİT ALGISI</a:t>
              </a:r>
              <a:endParaRPr sz="1200">
                <a:solidFill>
                  <a:srgbClr val="FFFFFF"/>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tr" sz="1200">
                  <a:solidFill>
                    <a:srgbClr val="FFFFFF"/>
                  </a:solidFill>
                  <a:latin typeface="Source Code Pro"/>
                  <a:ea typeface="Source Code Pro"/>
                  <a:cs typeface="Source Code Pro"/>
                  <a:sym typeface="Source Code Pro"/>
                </a:rPr>
                <a:t>İŞ SÜRECİNDE VE GELİR DÜZEYİNDE DEĞİŞİKLİKLER</a:t>
              </a:r>
              <a:endParaRPr sz="1200">
                <a:solidFill>
                  <a:srgbClr val="FFFFFF"/>
                </a:solidFill>
                <a:latin typeface="Source Code Pro"/>
                <a:ea typeface="Source Code Pro"/>
                <a:cs typeface="Source Code Pro"/>
                <a:sym typeface="Source Code Pro"/>
              </a:endParaRPr>
            </a:p>
          </p:txBody>
        </p:sp>
        <p:sp>
          <p:nvSpPr>
            <p:cNvPr id="152" name="Google Shape;152;p20"/>
            <p:cNvSpPr/>
            <p:nvPr/>
          </p:nvSpPr>
          <p:spPr>
            <a:xfrm>
              <a:off x="943723" y="3098500"/>
              <a:ext cx="2379900" cy="674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1632122" y="3098513"/>
              <a:ext cx="674400" cy="674400"/>
            </a:xfrm>
            <a:prstGeom prst="rtTriangle">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943723" y="3098513"/>
              <a:ext cx="687600" cy="674400"/>
            </a:xfrm>
            <a:prstGeom prst="rtTriangle">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3335463" y="3098513"/>
              <a:ext cx="1007100" cy="674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4354429" y="3098513"/>
              <a:ext cx="1007100" cy="674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1210848" y="3098557"/>
              <a:ext cx="425700" cy="409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600">
                <a:solidFill>
                  <a:srgbClr val="FFFFFF"/>
                </a:solidFill>
                <a:latin typeface="Roboto"/>
                <a:ea typeface="Roboto"/>
                <a:cs typeface="Roboto"/>
                <a:sym typeface="Roboto"/>
              </a:endParaRPr>
            </a:p>
          </p:txBody>
        </p:sp>
        <p:sp>
          <p:nvSpPr>
            <p:cNvPr id="158" name="Google Shape;158;p20"/>
            <p:cNvSpPr/>
            <p:nvPr/>
          </p:nvSpPr>
          <p:spPr>
            <a:xfrm>
              <a:off x="1704725" y="3098550"/>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1500">
                  <a:solidFill>
                    <a:srgbClr val="FFFFFF"/>
                  </a:solidFill>
                  <a:latin typeface="Source Code Pro"/>
                  <a:ea typeface="Source Code Pro"/>
                  <a:cs typeface="Source Code Pro"/>
                  <a:sym typeface="Source Code Pro"/>
                </a:rPr>
                <a:t>STRES</a:t>
              </a:r>
              <a:endParaRPr sz="1500">
                <a:solidFill>
                  <a:srgbClr val="FFFFFF"/>
                </a:solidFill>
                <a:latin typeface="Source Code Pro"/>
                <a:ea typeface="Source Code Pro"/>
                <a:cs typeface="Source Code Pro"/>
                <a:sym typeface="Source Code Pro"/>
              </a:endParaRPr>
            </a:p>
            <a:p>
              <a:pPr marL="0" lvl="0" indent="0" algn="l" rtl="0">
                <a:spcBef>
                  <a:spcPts val="0"/>
                </a:spcBef>
                <a:spcAft>
                  <a:spcPts val="0"/>
                </a:spcAft>
                <a:buNone/>
              </a:pPr>
              <a:r>
                <a:rPr lang="tr" sz="1500">
                  <a:solidFill>
                    <a:srgbClr val="FFFFFF"/>
                  </a:solidFill>
                  <a:latin typeface="Source Code Pro"/>
                  <a:ea typeface="Source Code Pro"/>
                  <a:cs typeface="Source Code Pro"/>
                  <a:sym typeface="Source Code Pro"/>
                </a:rPr>
                <a:t>KAYIP YAS</a:t>
              </a:r>
              <a:endParaRPr sz="1500">
                <a:solidFill>
                  <a:srgbClr val="FFFFFF"/>
                </a:solidFill>
                <a:latin typeface="Source Code Pro"/>
                <a:ea typeface="Source Code Pro"/>
                <a:cs typeface="Source Code Pro"/>
                <a:sym typeface="Source Code Pro"/>
              </a:endParaRPr>
            </a:p>
          </p:txBody>
        </p:sp>
        <p:sp>
          <p:nvSpPr>
            <p:cNvPr id="159" name="Google Shape;159;p20"/>
            <p:cNvSpPr/>
            <p:nvPr/>
          </p:nvSpPr>
          <p:spPr>
            <a:xfrm rot="-2700000">
              <a:off x="4705031" y="3336392"/>
              <a:ext cx="305894" cy="116673"/>
            </a:xfrm>
            <a:prstGeom prst="corner">
              <a:avLst>
                <a:gd name="adj1" fmla="val 18804"/>
                <a:gd name="adj2" fmla="val 181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20"/>
          <p:cNvGrpSpPr/>
          <p:nvPr/>
        </p:nvGrpSpPr>
        <p:grpSpPr>
          <a:xfrm>
            <a:off x="943723" y="2389250"/>
            <a:ext cx="7257489" cy="674450"/>
            <a:chOff x="943723" y="4469050"/>
            <a:chExt cx="7257489" cy="674450"/>
          </a:xfrm>
        </p:grpSpPr>
        <p:sp>
          <p:nvSpPr>
            <p:cNvPr id="161" name="Google Shape;161;p20"/>
            <p:cNvSpPr/>
            <p:nvPr/>
          </p:nvSpPr>
          <p:spPr>
            <a:xfrm>
              <a:off x="5373412" y="4469063"/>
              <a:ext cx="2827800" cy="6744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tr" sz="1300">
                  <a:solidFill>
                    <a:srgbClr val="FFFFFF"/>
                  </a:solidFill>
                  <a:latin typeface="Roboto"/>
                  <a:ea typeface="Roboto"/>
                  <a:cs typeface="Roboto"/>
                  <a:sym typeface="Roboto"/>
                </a:rPr>
                <a:t>GÜNLÜK RUTİNLERİN DEĞİŞMESİ DEĞİŞEN SOSYAL İLİŞKİLER</a:t>
              </a:r>
              <a:endParaRPr sz="1300">
                <a:solidFill>
                  <a:srgbClr val="FFFFFF"/>
                </a:solidFill>
                <a:latin typeface="Roboto"/>
                <a:ea typeface="Roboto"/>
                <a:cs typeface="Roboto"/>
                <a:sym typeface="Roboto"/>
              </a:endParaRPr>
            </a:p>
          </p:txBody>
        </p:sp>
        <p:sp>
          <p:nvSpPr>
            <p:cNvPr id="162" name="Google Shape;162;p20"/>
            <p:cNvSpPr/>
            <p:nvPr/>
          </p:nvSpPr>
          <p:spPr>
            <a:xfrm>
              <a:off x="943723" y="4469050"/>
              <a:ext cx="2379900" cy="674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1632122" y="4469063"/>
              <a:ext cx="674400" cy="674400"/>
            </a:xfrm>
            <a:prstGeom prst="rtTriangle">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943723" y="4469063"/>
              <a:ext cx="687600" cy="674400"/>
            </a:xfrm>
            <a:prstGeom prst="rtTriangle">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3335463" y="4469063"/>
              <a:ext cx="1007100" cy="674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4354429" y="4469063"/>
              <a:ext cx="1007100" cy="674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1210848" y="4469107"/>
              <a:ext cx="425700" cy="409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600">
                <a:solidFill>
                  <a:srgbClr val="FFFFFF"/>
                </a:solidFill>
                <a:latin typeface="Roboto"/>
                <a:ea typeface="Roboto"/>
                <a:cs typeface="Roboto"/>
                <a:sym typeface="Roboto"/>
              </a:endParaRPr>
            </a:p>
          </p:txBody>
        </p:sp>
        <p:sp>
          <p:nvSpPr>
            <p:cNvPr id="168" name="Google Shape;168;p20"/>
            <p:cNvSpPr/>
            <p:nvPr/>
          </p:nvSpPr>
          <p:spPr>
            <a:xfrm rot="-2700000">
              <a:off x="4705031" y="4706942"/>
              <a:ext cx="305894" cy="116673"/>
            </a:xfrm>
            <a:prstGeom prst="corner">
              <a:avLst>
                <a:gd name="adj1" fmla="val 18804"/>
                <a:gd name="adj2" fmla="val 181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1704725" y="4469100"/>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1300">
                  <a:solidFill>
                    <a:srgbClr val="FFFFFF"/>
                  </a:solidFill>
                  <a:latin typeface="Source Code Pro"/>
                  <a:ea typeface="Source Code Pro"/>
                  <a:cs typeface="Source Code Pro"/>
                  <a:sym typeface="Source Code Pro"/>
                </a:rPr>
                <a:t>EĞİTİM/OKUL SÜRECİNDEKİ DEĞİŞİKLİKLER</a:t>
              </a:r>
              <a:endParaRPr sz="1300">
                <a:solidFill>
                  <a:srgbClr val="FFFFFF"/>
                </a:solidFill>
                <a:latin typeface="Source Code Pro"/>
                <a:ea typeface="Source Code Pro"/>
                <a:cs typeface="Source Code Pro"/>
                <a:sym typeface="Source Code Pro"/>
              </a:endParaRPr>
            </a:p>
          </p:txBody>
        </p:sp>
      </p:grpSp>
      <p:grpSp>
        <p:nvGrpSpPr>
          <p:cNvPr id="170" name="Google Shape;170;p20"/>
          <p:cNvGrpSpPr/>
          <p:nvPr/>
        </p:nvGrpSpPr>
        <p:grpSpPr>
          <a:xfrm>
            <a:off x="943723" y="1703975"/>
            <a:ext cx="7257489" cy="674450"/>
            <a:chOff x="943723" y="3783775"/>
            <a:chExt cx="7257489" cy="674450"/>
          </a:xfrm>
        </p:grpSpPr>
        <p:sp>
          <p:nvSpPr>
            <p:cNvPr id="171" name="Google Shape;171;p20"/>
            <p:cNvSpPr/>
            <p:nvPr/>
          </p:nvSpPr>
          <p:spPr>
            <a:xfrm>
              <a:off x="5373412" y="3783788"/>
              <a:ext cx="2827800" cy="6744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tr" sz="1500">
                  <a:solidFill>
                    <a:srgbClr val="FFFFFF"/>
                  </a:solidFill>
                  <a:latin typeface="Source Code Pro"/>
                  <a:ea typeface="Source Code Pro"/>
                  <a:cs typeface="Source Code Pro"/>
                  <a:sym typeface="Source Code Pro"/>
                </a:rPr>
                <a:t>DAMGALANMA</a:t>
              </a:r>
              <a:endParaRPr sz="1500">
                <a:solidFill>
                  <a:srgbClr val="FFFFFF"/>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tr" sz="1500">
                  <a:solidFill>
                    <a:srgbClr val="FFFFFF"/>
                  </a:solidFill>
                  <a:latin typeface="Source Code Pro"/>
                  <a:ea typeface="Source Code Pro"/>
                  <a:cs typeface="Source Code Pro"/>
                  <a:sym typeface="Source Code Pro"/>
                </a:rPr>
                <a:t>AKSAYAN TEDAVİ SÜRECİ</a:t>
              </a:r>
              <a:endParaRPr sz="1500">
                <a:solidFill>
                  <a:srgbClr val="FFFFFF"/>
                </a:solidFill>
                <a:latin typeface="Source Code Pro"/>
                <a:ea typeface="Source Code Pro"/>
                <a:cs typeface="Source Code Pro"/>
                <a:sym typeface="Source Code Pro"/>
              </a:endParaRPr>
            </a:p>
          </p:txBody>
        </p:sp>
        <p:sp>
          <p:nvSpPr>
            <p:cNvPr id="172" name="Google Shape;172;p20"/>
            <p:cNvSpPr/>
            <p:nvPr/>
          </p:nvSpPr>
          <p:spPr>
            <a:xfrm>
              <a:off x="943723" y="3783775"/>
              <a:ext cx="2379900" cy="674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1632122" y="3783788"/>
              <a:ext cx="674400" cy="674400"/>
            </a:xfrm>
            <a:prstGeom prst="rtTriangle">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943723" y="3783788"/>
              <a:ext cx="687600" cy="674400"/>
            </a:xfrm>
            <a:prstGeom prst="rtTriangle">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3335463" y="3783788"/>
              <a:ext cx="1007100" cy="674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4354429" y="3783788"/>
              <a:ext cx="1007100" cy="674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1210848" y="3783832"/>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600">
                <a:solidFill>
                  <a:srgbClr val="FFFFFF"/>
                </a:solidFill>
                <a:latin typeface="Roboto"/>
                <a:ea typeface="Roboto"/>
                <a:cs typeface="Roboto"/>
                <a:sym typeface="Roboto"/>
              </a:endParaRPr>
            </a:p>
          </p:txBody>
        </p:sp>
        <p:sp>
          <p:nvSpPr>
            <p:cNvPr id="178" name="Google Shape;178;p20"/>
            <p:cNvSpPr/>
            <p:nvPr/>
          </p:nvSpPr>
          <p:spPr>
            <a:xfrm rot="-2700000">
              <a:off x="4705031" y="4021667"/>
              <a:ext cx="305894" cy="116673"/>
            </a:xfrm>
            <a:prstGeom prst="corner">
              <a:avLst>
                <a:gd name="adj1" fmla="val 18804"/>
                <a:gd name="adj2" fmla="val 181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1704725" y="3783825"/>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1500">
                  <a:solidFill>
                    <a:srgbClr val="FFFFFF"/>
                  </a:solidFill>
                  <a:latin typeface="Source Code Pro"/>
                  <a:ea typeface="Source Code Pro"/>
                  <a:cs typeface="Source Code Pro"/>
                  <a:sym typeface="Source Code Pro"/>
                </a:rPr>
                <a:t>KORKU</a:t>
              </a:r>
              <a:endParaRPr sz="1500">
                <a:solidFill>
                  <a:srgbClr val="FFFFFF"/>
                </a:solidFill>
                <a:latin typeface="Source Code Pro"/>
                <a:ea typeface="Source Code Pro"/>
                <a:cs typeface="Source Code Pro"/>
                <a:sym typeface="Source Code Pro"/>
              </a:endParaRPr>
            </a:p>
            <a:p>
              <a:pPr marL="0" lvl="0" indent="0" algn="l" rtl="0">
                <a:spcBef>
                  <a:spcPts val="0"/>
                </a:spcBef>
                <a:spcAft>
                  <a:spcPts val="0"/>
                </a:spcAft>
                <a:buNone/>
              </a:pPr>
              <a:r>
                <a:rPr lang="tr" sz="1500">
                  <a:solidFill>
                    <a:srgbClr val="FFFFFF"/>
                  </a:solidFill>
                  <a:latin typeface="Source Code Pro"/>
                  <a:ea typeface="Source Code Pro"/>
                  <a:cs typeface="Source Code Pro"/>
                  <a:sym typeface="Source Code Pro"/>
                </a:rPr>
                <a:t>KAYGI</a:t>
              </a:r>
              <a:endParaRPr sz="1500">
                <a:solidFill>
                  <a:srgbClr val="FFFFFF"/>
                </a:solidFill>
                <a:latin typeface="Source Code Pro"/>
                <a:ea typeface="Source Code Pro"/>
                <a:cs typeface="Source Code Pro"/>
                <a:sym typeface="Source Code Pro"/>
              </a:endParaRPr>
            </a:p>
          </p:txBody>
        </p:sp>
      </p:grpSp>
      <p:sp>
        <p:nvSpPr>
          <p:cNvPr id="180" name="Google Shape;180;p20"/>
          <p:cNvSpPr/>
          <p:nvPr/>
        </p:nvSpPr>
        <p:spPr>
          <a:xfrm rot="-2700000">
            <a:off x="3578581" y="1297579"/>
            <a:ext cx="305894" cy="116673"/>
          </a:xfrm>
          <a:prstGeom prst="corner">
            <a:avLst>
              <a:gd name="adj1" fmla="val 18804"/>
              <a:gd name="adj2" fmla="val 181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p:nvPr/>
        </p:nvSpPr>
        <p:spPr>
          <a:xfrm rot="-2700000">
            <a:off x="3578581" y="1982866"/>
            <a:ext cx="305894" cy="116673"/>
          </a:xfrm>
          <a:prstGeom prst="corner">
            <a:avLst>
              <a:gd name="adj1" fmla="val 18804"/>
              <a:gd name="adj2" fmla="val 181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p:nvPr/>
        </p:nvSpPr>
        <p:spPr>
          <a:xfrm rot="-2700000">
            <a:off x="3578581" y="2668141"/>
            <a:ext cx="305894" cy="116673"/>
          </a:xfrm>
          <a:prstGeom prst="corner">
            <a:avLst>
              <a:gd name="adj1" fmla="val 18804"/>
              <a:gd name="adj2" fmla="val 181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rot="-2700000">
            <a:off x="3660706" y="3353416"/>
            <a:ext cx="305894" cy="116673"/>
          </a:xfrm>
          <a:prstGeom prst="corner">
            <a:avLst>
              <a:gd name="adj1" fmla="val 18804"/>
              <a:gd name="adj2" fmla="val 181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highlight>
                <a:schemeClr val="dk1"/>
              </a:highlight>
            </a:endParaRPr>
          </a:p>
          <a:p>
            <a:pPr marL="0" lvl="0" indent="0" algn="ctr" rtl="0">
              <a:spcBef>
                <a:spcPts val="0"/>
              </a:spcBef>
              <a:spcAft>
                <a:spcPts val="0"/>
              </a:spcAft>
              <a:buNone/>
            </a:pPr>
            <a:endParaRPr>
              <a:highlight>
                <a:schemeClr val="dk1"/>
              </a:highlight>
            </a:endParaRPr>
          </a:p>
          <a:p>
            <a:pPr marL="0" lvl="0" indent="0" algn="l" rtl="0">
              <a:spcBef>
                <a:spcPts val="0"/>
              </a:spcBef>
              <a:spcAft>
                <a:spcPts val="0"/>
              </a:spcAft>
              <a:buNone/>
            </a:pPr>
            <a:r>
              <a:rPr lang="tr">
                <a:highlight>
                  <a:schemeClr val="dk1"/>
                </a:highlight>
              </a:rPr>
              <a:t>SALGIN GİBİ ZORLAYICI YAŞAM OLAYLARI</a:t>
            </a:r>
            <a:endParaRPr>
              <a:highlight>
                <a:schemeClr val="dk1"/>
              </a:highlight>
            </a:endParaRPr>
          </a:p>
          <a:p>
            <a:pPr marL="0" lvl="0" indent="0" algn="ctr" rtl="0">
              <a:spcBef>
                <a:spcPts val="0"/>
              </a:spcBef>
              <a:spcAft>
                <a:spcPts val="0"/>
              </a:spcAft>
              <a:buNone/>
            </a:pPr>
            <a:r>
              <a:rPr lang="tr">
                <a:highlight>
                  <a:schemeClr val="dk1"/>
                </a:highlight>
              </a:rPr>
              <a:t>içinde yaşadığımız dünyaya ilişkin temel inançlarımızı sarsar.</a:t>
            </a:r>
            <a:endParaRPr>
              <a:highlight>
                <a:schemeClr val="dk1"/>
              </a:highlight>
            </a:endParaRPr>
          </a:p>
          <a:p>
            <a:pPr marL="0" lvl="0" indent="0" algn="l" rtl="0">
              <a:spcBef>
                <a:spcPts val="0"/>
              </a:spcBef>
              <a:spcAft>
                <a:spcPts val="0"/>
              </a:spcAft>
              <a:buNone/>
            </a:pPr>
            <a:endParaRPr b="0"/>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6492</Words>
  <Application>Microsoft Office PowerPoint</Application>
  <PresentationFormat>Ekran Gösterisi (16:9)</PresentationFormat>
  <Paragraphs>439</Paragraphs>
  <Slides>41</Slides>
  <Notes>41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41</vt:i4>
      </vt:variant>
    </vt:vector>
  </HeadingPairs>
  <TitlesOfParts>
    <vt:vector size="46" baseType="lpstr">
      <vt:lpstr>Arial</vt:lpstr>
      <vt:lpstr>Source Code Pro</vt:lpstr>
      <vt:lpstr>Amatic SC</vt:lpstr>
      <vt:lpstr>Roboto</vt:lpstr>
      <vt:lpstr>Beach Day</vt:lpstr>
      <vt:lpstr>   COVİD-19 SALGIN HASTALIK SÜRECİNDE PSİKOSOSYAL DESTEK ÇALIŞMALARI -VELİ OTURUMLARI </vt:lpstr>
      <vt:lpstr>Sunum Planı</vt:lpstr>
      <vt:lpstr>PowerPoint Sunusu</vt:lpstr>
      <vt:lpstr>TARİHTE SALGIN HASTALIKLAR</vt:lpstr>
      <vt:lpstr>PowerPoint Sunusu</vt:lpstr>
      <vt:lpstr>PowerPoint Sunusu</vt:lpstr>
      <vt:lpstr>3.zorlayıcı yaşam olayları</vt:lpstr>
      <vt:lpstr>PowerPoint Sunusu</vt:lpstr>
      <vt:lpstr>  SALGIN GİBİ ZORLAYICI YAŞAM OLAYLARI içinde yaşadığımız dünyaya ilişkin temel inançlarımızı sarsar. </vt:lpstr>
      <vt:lpstr> 5.Çocuğun Gelişimsel Dönemine Özgü Yaklaşım Önerileri </vt:lpstr>
      <vt:lpstr>Bebeklik ve Erken Çocukluk Dönemi (0 -2 yaş) </vt:lpstr>
      <vt:lpstr>Bebeklik ve Erken Çocukluk Dönemi (1-2 yaş)</vt:lpstr>
      <vt:lpstr>Erken Çocukluk Dönemi (1 -2 yaş)</vt:lpstr>
      <vt:lpstr>okul öncesi dönem(3-5 yaş)</vt:lpstr>
      <vt:lpstr>Okul Öncesi Dönem (3- 5 yaş) </vt:lpstr>
      <vt:lpstr>Okul Öncesi Dönem (3- 5 yaş)</vt:lpstr>
      <vt:lpstr>İlkokul Dönemi (6-10 yaş)</vt:lpstr>
      <vt:lpstr>İlkokul Dönemi (6-10 yaş) </vt:lpstr>
      <vt:lpstr>İlkokul Dönemi (6-10 yaş)</vt:lpstr>
      <vt:lpstr>Ergenlik Dönemi (11 -18 yaş) </vt:lpstr>
      <vt:lpstr>Ergenlik Dönemi (11 -18 yaş)</vt:lpstr>
      <vt:lpstr>Ergenlik Dönemi (11 -18 yaş)</vt:lpstr>
      <vt:lpstr>6.Okul Sürecinde Karşılaşılabilecek Olası Sorunlar </vt:lpstr>
      <vt:lpstr>7.Çocuklara nasıl yardımcı olabiliriz? </vt:lpstr>
      <vt:lpstr>8-KAYGI İLE BAŞ ETMEDE ÇOCUĞUNUZLA UYGULAYABİLECEĞİNİZ FARKINDALIK EGZERSİZLERİ</vt:lpstr>
      <vt:lpstr>KAYGI İLE BAŞ ETMEDE ÇOCUĞUNUZLA UYGULAYABİLECEĞİNİZ FARKINDALIK EGZERSİZLERİ</vt:lpstr>
      <vt:lpstr>KAYGI İLE BAŞ ETMEDE ÇOCUĞUNUZLA UYGULAYABİLECEĞİNİZ FARKINDALIK EGZERSİZLERİ</vt:lpstr>
      <vt:lpstr>9.Bu Süreçte Uygun Teknoloji Kullanımı ve Teknoloji Bağımlılığı Gelişmemesi İçin Ailelerin Uygulayabileceği Bazı Yaklaşımlar</vt:lpstr>
      <vt:lpstr>uygun teknoloji kullanımına yönelik öneriler</vt:lpstr>
      <vt:lpstr>uygun teknoloji kullanımına yönelik öneriler</vt:lpstr>
      <vt:lpstr>uygun teknoloji kullanımına yönelik öneriler</vt:lpstr>
      <vt:lpstr>uygun teknoloji kullanımına yönelik öneriler </vt:lpstr>
      <vt:lpstr>uygun teknoloji kullanımına yönelik öneriler</vt:lpstr>
      <vt:lpstr>10-Kendinize Nasıl Yardımcı Olabilirsiniz?</vt:lpstr>
      <vt:lpstr>11.BU SÜREÇTE ANNE BABALARA YÖNELİK GERGİNLİKLE BAŞA ÇIKMADA UYGULANABİLECEK BİLİNÇLİ FARKINDALIK EGZERSİZLERİ </vt:lpstr>
      <vt:lpstr>12-Yeni normal ve kontrollü sosyal hayat</vt:lpstr>
      <vt:lpstr>ÖZETLE:  Çocukların ve gençlerin korunması için, ; bilgilendirme, dürüst ve açık olma, bilgi kaynaklarını kontrol etme,  rutinlerin oluşturulması,  sağlıklı yaşam alışkanlıklarının devamı,  anne ve babanın model olması,  sosyal ilişkilerin telefon veya internet aracılığıyla da olsa devamı,  duyguları dinleme, anlamlandırma ve destekleme,  olası ruhsal bozukluk gelişimine karşı uyanık olunması ve daha önceden var olan sorunlar için tedavilerin devamının sağlanması olarak özetlenebilir. </vt:lpstr>
      <vt:lpstr>Covid-19 sürecinde psikososyal destek hizmetleri kapsamında hazırlanan içerikler </vt:lpstr>
      <vt:lpstr>Covid-19 sürecinde psikososyal destek hizmetleri kapsamında hazırlanan içerikler  </vt:lpstr>
      <vt:lpstr>yararlanılan kaynaklar:</vt:lpstr>
      <vt:lpstr>katılımınız için teşekkür eder  sağlıklı günler dilerim. FİRDEVS METİK-MAHMUT ASLAN Psikolojik danışman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SALGIN HASTALIK SÜRECİNDE PSİKOSOSYAL DESTEK ÇALIŞMALARI -VELİ OTURUMLARI</dc:title>
  <dc:creator>MetiK</dc:creator>
  <cp:lastModifiedBy>853462et25</cp:lastModifiedBy>
  <cp:revision>3</cp:revision>
  <dcterms:modified xsi:type="dcterms:W3CDTF">2020-10-19T06:03:41Z</dcterms:modified>
</cp:coreProperties>
</file>